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drawings/drawing1.xml" ContentType="application/vnd.openxmlformats-officedocument.drawingml.chartshapes+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5.xml" ContentType="application/vnd.openxmlformats-officedocument.drawingml.chart+xml"/>
  <Override PartName="/ppt/theme/themeOverride3.xml" ContentType="application/vnd.openxmlformats-officedocument.themeOverride+xml"/>
  <Override PartName="/ppt/drawings/drawing2.xml" ContentType="application/vnd.openxmlformats-officedocument.drawingml.chartshapes+xml"/>
  <Override PartName="/ppt/charts/chart6.xml" ContentType="application/vnd.openxmlformats-officedocument.drawingml.chart+xml"/>
  <Override PartName="/ppt/theme/themeOverride4.xml" ContentType="application/vnd.openxmlformats-officedocument.themeOverride+xml"/>
  <Override PartName="/ppt/charts/chart7.xml" ContentType="application/vnd.openxmlformats-officedocument.drawingml.chart+xml"/>
  <Override PartName="/ppt/theme/themeOverride5.xml" ContentType="application/vnd.openxmlformats-officedocument.themeOverride+xml"/>
  <Override PartName="/ppt/notesSlides/notesSlide14.xml" ContentType="application/vnd.openxmlformats-officedocument.presentationml.notesSlide+xml"/>
  <Override PartName="/ppt/charts/chart8.xml" ContentType="application/vnd.openxmlformats-officedocument.drawingml.chart+xml"/>
  <Override PartName="/ppt/theme/themeOverride6.xml" ContentType="application/vnd.openxmlformats-officedocument.themeOverride+xml"/>
  <Override PartName="/ppt/drawings/drawing3.xml" ContentType="application/vnd.openxmlformats-officedocument.drawingml.chartshapes+xml"/>
  <Override PartName="/ppt/notesSlides/notesSlide15.xml" ContentType="application/vnd.openxmlformats-officedocument.presentationml.notesSlide+xml"/>
  <Override PartName="/ppt/charts/chart9.xml" ContentType="application/vnd.openxmlformats-officedocument.drawingml.chart+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6" r:id="rId4"/>
  </p:sldMasterIdLst>
  <p:notesMasterIdLst>
    <p:notesMasterId r:id="rId23"/>
  </p:notesMasterIdLst>
  <p:handoutMasterIdLst>
    <p:handoutMasterId r:id="rId24"/>
  </p:handoutMasterIdLst>
  <p:sldIdLst>
    <p:sldId id="400" r:id="rId5"/>
    <p:sldId id="420" r:id="rId6"/>
    <p:sldId id="421" r:id="rId7"/>
    <p:sldId id="402" r:id="rId8"/>
    <p:sldId id="422" r:id="rId9"/>
    <p:sldId id="424" r:id="rId10"/>
    <p:sldId id="436" r:id="rId11"/>
    <p:sldId id="431" r:id="rId12"/>
    <p:sldId id="426" r:id="rId13"/>
    <p:sldId id="425" r:id="rId14"/>
    <p:sldId id="445" r:id="rId15"/>
    <p:sldId id="435" r:id="rId16"/>
    <p:sldId id="439" r:id="rId17"/>
    <p:sldId id="443" r:id="rId18"/>
    <p:sldId id="442" r:id="rId19"/>
    <p:sldId id="446" r:id="rId20"/>
    <p:sldId id="433" r:id="rId21"/>
    <p:sldId id="315" r:id="rId22"/>
  </p:sldIdLst>
  <p:sldSz cx="12192000" cy="6858000"/>
  <p:notesSz cx="7010400" cy="922337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609489"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1218979"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828469"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2437958"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3047448" algn="l" defTabSz="1218979"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3656937" algn="l" defTabSz="1218979"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4266427" algn="l" defTabSz="1218979"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4875915" algn="l" defTabSz="1218979"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521415D9-36F7-43E2-AB2F-B90AF26B5E84}">
      <p14:sectionLst xmlns:p14="http://schemas.microsoft.com/office/powerpoint/2010/main">
        <p14:section name="Default Section" id="{0CE359CB-B399-490E-B4C2-9BE3FB9E95D1}">
          <p14:sldIdLst>
            <p14:sldId id="400"/>
            <p14:sldId id="420"/>
            <p14:sldId id="421"/>
            <p14:sldId id="402"/>
            <p14:sldId id="422"/>
            <p14:sldId id="424"/>
            <p14:sldId id="436"/>
            <p14:sldId id="431"/>
            <p14:sldId id="426"/>
            <p14:sldId id="425"/>
            <p14:sldId id="445"/>
            <p14:sldId id="435"/>
            <p14:sldId id="439"/>
            <p14:sldId id="443"/>
            <p14:sldId id="442"/>
            <p14:sldId id="446"/>
            <p14:sldId id="433"/>
            <p14:sldId id="315"/>
          </p14:sldIdLst>
        </p14:section>
      </p14:sectionLst>
    </p:ext>
    <p:ext uri="{EFAFB233-063F-42B5-8137-9DF3F51BA10A}">
      <p15:sldGuideLst xmlns:p15="http://schemas.microsoft.com/office/powerpoint/2012/main">
        <p15:guide id="1" orient="horz" pos="569" userDrawn="1">
          <p15:clr>
            <a:srgbClr val="A4A3A4"/>
          </p15:clr>
        </p15:guide>
        <p15:guide id="2" orient="horz" pos="864" userDrawn="1">
          <p15:clr>
            <a:srgbClr val="A4A3A4"/>
          </p15:clr>
        </p15:guide>
        <p15:guide id="3" orient="horz" pos="4146" userDrawn="1">
          <p15:clr>
            <a:srgbClr val="A4A3A4"/>
          </p15:clr>
        </p15:guide>
        <p15:guide id="4" orient="horz" pos="3744" userDrawn="1">
          <p15:clr>
            <a:srgbClr val="A4A3A4"/>
          </p15:clr>
        </p15:guide>
        <p15:guide id="5" pos="720" userDrawn="1">
          <p15:clr>
            <a:srgbClr val="A4A3A4"/>
          </p15:clr>
        </p15:guide>
        <p15:guide id="6" pos="448" userDrawn="1">
          <p15:clr>
            <a:srgbClr val="A4A3A4"/>
          </p15:clr>
        </p15:guide>
        <p15:guide id="8" pos="3840" userDrawn="1">
          <p15:clr>
            <a:srgbClr val="A4A3A4"/>
          </p15:clr>
        </p15:guide>
        <p15:guide id="9" pos="7397" userDrawn="1">
          <p15:clr>
            <a:srgbClr val="A4A3A4"/>
          </p15:clr>
        </p15:guide>
        <p15:guide id="10" pos="7261" userDrawn="1">
          <p15:clr>
            <a:srgbClr val="A4A3A4"/>
          </p15:clr>
        </p15:guide>
      </p15:sldGuideLst>
    </p:ext>
    <p:ext uri="{2D200454-40CA-4A62-9FC3-DE9A4176ACB9}">
      <p15:notesGuideLst xmlns:p15="http://schemas.microsoft.com/office/powerpoint/2012/main">
        <p15:guide id="1" orient="horz" pos="2905">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hivya Ramalingam" initials="DR" lastIdx="133" clrIdx="0">
    <p:extLst>
      <p:ext uri="{19B8F6BF-5375-455C-9EA6-DF929625EA0E}">
        <p15:presenceInfo xmlns:p15="http://schemas.microsoft.com/office/powerpoint/2012/main" userId="S::dramalingam@medthinkscicom.com::c5495d41-842d-4dfc-ab88-6383fb298024" providerId="AD"/>
      </p:ext>
    </p:extLst>
  </p:cmAuthor>
  <p:cmAuthor id="2" name="Jonathan Morgan" initials="JM" lastIdx="62" clrIdx="1">
    <p:extLst>
      <p:ext uri="{19B8F6BF-5375-455C-9EA6-DF929625EA0E}">
        <p15:presenceInfo xmlns:p15="http://schemas.microsoft.com/office/powerpoint/2012/main" userId="S::jmorgan@medthinkscicom.com::9382a932-df2d-4608-881c-60c7453f9a7e" providerId="AD"/>
      </p:ext>
    </p:extLst>
  </p:cmAuthor>
  <p:cmAuthor id="3" name="Jennifer Rossi" initials="JR" lastIdx="6" clrIdx="2">
    <p:extLst>
      <p:ext uri="{19B8F6BF-5375-455C-9EA6-DF929625EA0E}">
        <p15:presenceInfo xmlns:p15="http://schemas.microsoft.com/office/powerpoint/2012/main" userId="S::jrossi@medthinkscicom.com::986ed99f-6de7-401d-9fde-6a0e458d5024" providerId="AD"/>
      </p:ext>
    </p:extLst>
  </p:cmAuthor>
  <p:cmAuthor id="4" name="MedThink SciCom" initials="MTSC" lastIdx="19" clrIdx="3">
    <p:extLst>
      <p:ext uri="{19B8F6BF-5375-455C-9EA6-DF929625EA0E}">
        <p15:presenceInfo xmlns:p15="http://schemas.microsoft.com/office/powerpoint/2012/main" userId="MedThink SciCom" providerId="None"/>
      </p:ext>
    </p:extLst>
  </p:cmAuthor>
  <p:cmAuthor id="5" name="Jeff Stumpf" initials="JS" lastIdx="3" clrIdx="4">
    <p:extLst>
      <p:ext uri="{19B8F6BF-5375-455C-9EA6-DF929625EA0E}">
        <p15:presenceInfo xmlns:p15="http://schemas.microsoft.com/office/powerpoint/2012/main" userId="S-1-5-21-847797224-2514617524-765411984-3940" providerId="AD"/>
      </p:ext>
    </p:extLst>
  </p:cmAuthor>
  <p:cmAuthor id="6" name="Justin Koteff" initials="JK" lastIdx="3" clrIdx="5">
    <p:extLst>
      <p:ext uri="{19B8F6BF-5375-455C-9EA6-DF929625EA0E}">
        <p15:presenceInfo xmlns:p15="http://schemas.microsoft.com/office/powerpoint/2012/main" userId="Justin Koteff"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1D49"/>
    <a:srgbClr val="002F5F"/>
    <a:srgbClr val="E7E6E6"/>
    <a:srgbClr val="FF6600"/>
    <a:srgbClr val="808080"/>
    <a:srgbClr val="FFFFFF"/>
    <a:srgbClr val="44546A"/>
    <a:srgbClr val="FFCC00"/>
    <a:srgbClr val="00B050"/>
    <a:srgbClr val="00879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B5ABC8-3856-4786-9087-B2AE8CE467A3}" v="30" dt="2019-11-13T12:59:49.9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941" autoAdjust="0"/>
    <p:restoredTop sz="96357" autoAdjust="0"/>
  </p:normalViewPr>
  <p:slideViewPr>
    <p:cSldViewPr showGuides="1">
      <p:cViewPr varScale="1">
        <p:scale>
          <a:sx n="67" d="100"/>
          <a:sy n="67" d="100"/>
        </p:scale>
        <p:origin x="942" y="48"/>
      </p:cViewPr>
      <p:guideLst>
        <p:guide orient="horz" pos="569"/>
        <p:guide orient="horz" pos="864"/>
        <p:guide orient="horz" pos="4146"/>
        <p:guide orient="horz" pos="3744"/>
        <p:guide pos="720"/>
        <p:guide pos="448"/>
        <p:guide pos="3840"/>
        <p:guide pos="7397"/>
        <p:guide pos="7261"/>
      </p:guideLst>
    </p:cSldViewPr>
  </p:slideViewPr>
  <p:outlineViewPr>
    <p:cViewPr>
      <p:scale>
        <a:sx n="33" d="100"/>
        <a:sy n="33" d="100"/>
      </p:scale>
      <p:origin x="0" y="-846"/>
    </p:cViewPr>
  </p:outlineViewPr>
  <p:notesTextViewPr>
    <p:cViewPr>
      <p:scale>
        <a:sx n="125" d="100"/>
        <a:sy n="125" d="100"/>
      </p:scale>
      <p:origin x="0" y="0"/>
    </p:cViewPr>
  </p:notesTextViewPr>
  <p:sorterViewPr>
    <p:cViewPr>
      <p:scale>
        <a:sx n="100" d="100"/>
        <a:sy n="100" d="100"/>
      </p:scale>
      <p:origin x="0" y="-4304"/>
    </p:cViewPr>
  </p:sorterViewPr>
  <p:notesViewPr>
    <p:cSldViewPr showGuides="1">
      <p:cViewPr varScale="1">
        <p:scale>
          <a:sx n="83" d="100"/>
          <a:sy n="83" d="100"/>
        </p:scale>
        <p:origin x="3810" y="102"/>
      </p:cViewPr>
      <p:guideLst>
        <p:guide orient="horz" pos="2905"/>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4.xlsx"/><Relationship Id="rId1" Type="http://schemas.openxmlformats.org/officeDocument/2006/relationships/themeOverride" Target="../theme/themeOverride3.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4.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5.xml"/></Relationships>
</file>

<file path=ppt/charts/_rels/chart8.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package" Target="../embeddings/Microsoft_Excel_Worksheet7.xlsx"/><Relationship Id="rId1" Type="http://schemas.openxmlformats.org/officeDocument/2006/relationships/themeOverride" Target="../theme/themeOverride6.xml"/></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8547930997019335"/>
          <c:y val="2.617061689266735E-2"/>
          <c:w val="0.80855936046776145"/>
          <c:h val="0.84387702640112128"/>
        </c:manualLayout>
      </c:layout>
      <c:barChart>
        <c:barDir val="col"/>
        <c:grouping val="clustered"/>
        <c:varyColors val="0"/>
        <c:ser>
          <c:idx val="0"/>
          <c:order val="0"/>
          <c:tx>
            <c:strRef>
              <c:f>Sheet1!$B$1</c:f>
              <c:strCache>
                <c:ptCount val="1"/>
                <c:pt idx="0">
                  <c:v>DTG/3TC 
(N=369)</c:v>
                </c:pt>
              </c:strCache>
            </c:strRef>
          </c:tx>
          <c:spPr>
            <a:solidFill>
              <a:srgbClr val="002F5F"/>
            </a:solidFill>
            <a:ln w="6350">
              <a:noFill/>
            </a:ln>
          </c:spPr>
          <c:invertIfNegative val="0"/>
          <c:dLbls>
            <c:dLbl>
              <c:idx val="0"/>
              <c:tx>
                <c:rich>
                  <a:bodyPr/>
                  <a:lstStyle/>
                  <a:p>
                    <a:fld id="{0E6E1030-70ED-4E82-95C3-5D83CA72F418}" type="VALUE">
                      <a:rPr lang="en-US" sz="1600" smtClean="0">
                        <a:latin typeface="Arial" panose="020B0604020202020204" pitchFamily="34" charset="0"/>
                        <a:cs typeface="Arial" panose="020B0604020202020204" pitchFamily="34" charset="0"/>
                      </a:rPr>
                      <a:pPr/>
                      <a:t>[VALUE]</a:t>
                    </a:fld>
                    <a:endParaRPr lang="en-GB"/>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FAB7-4527-8793-3D8DE0ACF50B}"/>
                </c:ext>
              </c:extLst>
            </c:dLbl>
            <c:spPr>
              <a:noFill/>
              <a:ln>
                <a:noFill/>
              </a:ln>
              <a:effectLst/>
            </c:spPr>
            <c:txPr>
              <a:bodyPr/>
              <a:lstStyle/>
              <a:p>
                <a:pPr algn="ctr" rtl="0">
                  <a:defRPr sz="1600">
                    <a:solidFill>
                      <a:srgbClr val="071D49"/>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HIV-1 RNA 
≥50 c/mL</c:v>
                </c:pt>
                <c:pt idx="1">
                  <c:v>HIV-1 RNA 
&lt;50 c/mL</c:v>
                </c:pt>
                <c:pt idx="2">
                  <c:v>No virologic
data</c:v>
                </c:pt>
              </c:strCache>
            </c:strRef>
          </c:cat>
          <c:val>
            <c:numRef>
              <c:f>Sheet1!$B$2:$B$4</c:f>
              <c:numCache>
                <c:formatCode>0.0</c:formatCode>
                <c:ptCount val="3"/>
                <c:pt idx="0">
                  <c:v>0.27</c:v>
                </c:pt>
                <c:pt idx="1">
                  <c:v>93.2</c:v>
                </c:pt>
                <c:pt idx="2">
                  <c:v>6.5</c:v>
                </c:pt>
              </c:numCache>
            </c:numRef>
          </c:val>
          <c:extLst>
            <c:ext xmlns:c16="http://schemas.microsoft.com/office/drawing/2014/chart" uri="{C3380CC4-5D6E-409C-BE32-E72D297353CC}">
              <c16:uniqueId val="{00000001-FAB7-4527-8793-3D8DE0ACF50B}"/>
            </c:ext>
          </c:extLst>
        </c:ser>
        <c:ser>
          <c:idx val="1"/>
          <c:order val="1"/>
          <c:tx>
            <c:strRef>
              <c:f>Sheet1!$C$1</c:f>
              <c:strCache>
                <c:ptCount val="1"/>
                <c:pt idx="0">
                  <c:v>TAF-based regimen (N=372)</c:v>
                </c:pt>
              </c:strCache>
            </c:strRef>
          </c:tx>
          <c:spPr>
            <a:solidFill>
              <a:srgbClr val="FF6600"/>
            </a:solidFill>
            <a:ln w="6350">
              <a:noFill/>
            </a:ln>
          </c:spPr>
          <c:invertIfNegative val="0"/>
          <c:dLbls>
            <c:dLbl>
              <c:idx val="0"/>
              <c:tx>
                <c:rich>
                  <a:bodyPr/>
                  <a:lstStyle/>
                  <a:p>
                    <a:fld id="{6F4A0E92-41AB-458A-9F29-B6CDD140A58C}" type="VALUE">
                      <a:rPr lang="en-US" smtClean="0"/>
                      <a:pPr/>
                      <a:t>[VALUE]</a:t>
                    </a:fld>
                    <a:endParaRPr lang="en-GB"/>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FAB7-4527-8793-3D8DE0ACF50B}"/>
                </c:ext>
              </c:extLst>
            </c:dLbl>
            <c:spPr>
              <a:noFill/>
              <a:ln>
                <a:noFill/>
              </a:ln>
              <a:effectLst/>
            </c:spPr>
            <c:txPr>
              <a:bodyPr/>
              <a:lstStyle/>
              <a:p>
                <a:pPr algn="ctr" rtl="0">
                  <a:defRPr sz="1600">
                    <a:solidFill>
                      <a:srgbClr val="071D49"/>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HIV-1 RNA 
≥50 c/mL</c:v>
                </c:pt>
                <c:pt idx="1">
                  <c:v>HIV-1 RNA 
&lt;50 c/mL</c:v>
                </c:pt>
                <c:pt idx="2">
                  <c:v>No virologic
data</c:v>
                </c:pt>
              </c:strCache>
            </c:strRef>
          </c:cat>
          <c:val>
            <c:numRef>
              <c:f>Sheet1!$C$2:$C$4</c:f>
              <c:numCache>
                <c:formatCode>0.0</c:formatCode>
                <c:ptCount val="3"/>
                <c:pt idx="0">
                  <c:v>0.5</c:v>
                </c:pt>
                <c:pt idx="1">
                  <c:v>93</c:v>
                </c:pt>
                <c:pt idx="2">
                  <c:v>6.5</c:v>
                </c:pt>
              </c:numCache>
            </c:numRef>
          </c:val>
          <c:extLst>
            <c:ext xmlns:c16="http://schemas.microsoft.com/office/drawing/2014/chart" uri="{C3380CC4-5D6E-409C-BE32-E72D297353CC}">
              <c16:uniqueId val="{00000003-FAB7-4527-8793-3D8DE0ACF50B}"/>
            </c:ext>
          </c:extLst>
        </c:ser>
        <c:dLbls>
          <c:showLegendKey val="0"/>
          <c:showVal val="0"/>
          <c:showCatName val="0"/>
          <c:showSerName val="0"/>
          <c:showPercent val="0"/>
          <c:showBubbleSize val="0"/>
        </c:dLbls>
        <c:gapWidth val="150"/>
        <c:axId val="139246976"/>
        <c:axId val="139270784"/>
      </c:barChart>
      <c:catAx>
        <c:axId val="139246976"/>
        <c:scaling>
          <c:orientation val="minMax"/>
        </c:scaling>
        <c:delete val="0"/>
        <c:axPos val="b"/>
        <c:numFmt formatCode="General" sourceLinked="1"/>
        <c:majorTickMark val="none"/>
        <c:minorTickMark val="none"/>
        <c:tickLblPos val="nextTo"/>
        <c:spPr>
          <a:ln w="15875">
            <a:solidFill>
              <a:srgbClr val="071D49"/>
            </a:solidFill>
          </a:ln>
        </c:spPr>
        <c:txPr>
          <a:bodyPr/>
          <a:lstStyle/>
          <a:p>
            <a:pPr>
              <a:defRPr sz="1600">
                <a:solidFill>
                  <a:srgbClr val="071D49"/>
                </a:solidFill>
              </a:defRPr>
            </a:pPr>
            <a:endParaRPr lang="en-US"/>
          </a:p>
        </c:txPr>
        <c:crossAx val="139270784"/>
        <c:crosses val="autoZero"/>
        <c:auto val="1"/>
        <c:lblAlgn val="ctr"/>
        <c:lblOffset val="100"/>
        <c:noMultiLvlLbl val="0"/>
      </c:catAx>
      <c:valAx>
        <c:axId val="139270784"/>
        <c:scaling>
          <c:orientation val="minMax"/>
          <c:max val="100"/>
        </c:scaling>
        <c:delete val="0"/>
        <c:axPos val="l"/>
        <c:title>
          <c:tx>
            <c:rich>
              <a:bodyPr/>
              <a:lstStyle/>
              <a:p>
                <a:pPr>
                  <a:defRPr sz="1600" b="0"/>
                </a:pPr>
                <a:r>
                  <a:rPr lang="en-US" sz="1600" b="0" dirty="0">
                    <a:solidFill>
                      <a:srgbClr val="071D49"/>
                    </a:solidFill>
                  </a:rPr>
                  <a:t>Proportion of </a:t>
                </a:r>
                <a:br>
                  <a:rPr lang="en-US" sz="1600" b="0" dirty="0">
                    <a:solidFill>
                      <a:srgbClr val="071D49"/>
                    </a:solidFill>
                  </a:rPr>
                </a:br>
                <a:r>
                  <a:rPr lang="en-US" sz="1600" b="0" dirty="0">
                    <a:solidFill>
                      <a:srgbClr val="071D49"/>
                    </a:solidFill>
                  </a:rPr>
                  <a:t>participants, %</a:t>
                </a:r>
              </a:p>
            </c:rich>
          </c:tx>
          <c:layout>
            <c:manualLayout>
              <c:xMode val="edge"/>
              <c:yMode val="edge"/>
              <c:x val="2.4748309583058289E-2"/>
              <c:y val="0.20668897700462768"/>
            </c:manualLayout>
          </c:layout>
          <c:overlay val="0"/>
        </c:title>
        <c:numFmt formatCode="0" sourceLinked="0"/>
        <c:majorTickMark val="out"/>
        <c:minorTickMark val="none"/>
        <c:tickLblPos val="nextTo"/>
        <c:spPr>
          <a:ln w="15875">
            <a:solidFill>
              <a:srgbClr val="071D49"/>
            </a:solidFill>
          </a:ln>
        </c:spPr>
        <c:txPr>
          <a:bodyPr/>
          <a:lstStyle/>
          <a:p>
            <a:pPr>
              <a:defRPr sz="1600">
                <a:solidFill>
                  <a:srgbClr val="071D49"/>
                </a:solidFill>
              </a:defRPr>
            </a:pPr>
            <a:endParaRPr lang="en-US"/>
          </a:p>
        </c:txPr>
        <c:crossAx val="139246976"/>
        <c:crosses val="autoZero"/>
        <c:crossBetween val="between"/>
        <c:majorUnit val="20"/>
      </c:valAx>
      <c:spPr>
        <a:noFill/>
        <a:ln w="25384">
          <a:noFill/>
        </a:ln>
      </c:spPr>
    </c:plotArea>
    <c:legend>
      <c:legendPos val="r"/>
      <c:legendEntry>
        <c:idx val="0"/>
        <c:txPr>
          <a:bodyPr/>
          <a:lstStyle/>
          <a:p>
            <a:pPr>
              <a:defRPr sz="1600">
                <a:solidFill>
                  <a:srgbClr val="071D49"/>
                </a:solidFill>
              </a:defRPr>
            </a:pPr>
            <a:endParaRPr lang="en-US"/>
          </a:p>
        </c:txPr>
      </c:legendEntry>
      <c:layout>
        <c:manualLayout>
          <c:xMode val="edge"/>
          <c:yMode val="edge"/>
          <c:x val="0.7233216415627951"/>
          <c:y val="4.9363717152344421E-4"/>
          <c:w val="0.27667835843720484"/>
          <c:h val="0.46403279658346369"/>
        </c:manualLayout>
      </c:layout>
      <c:overlay val="0"/>
      <c:txPr>
        <a:bodyPr/>
        <a:lstStyle/>
        <a:p>
          <a:pPr>
            <a:defRPr sz="1600">
              <a:solidFill>
                <a:srgbClr val="071D49"/>
              </a:solidFill>
            </a:defRPr>
          </a:pPr>
          <a:endParaRPr lang="en-US"/>
        </a:p>
      </c:txPr>
    </c:legend>
    <c:plotVisOnly val="1"/>
    <c:dispBlanksAs val="gap"/>
    <c:showDLblsOverMax val="0"/>
  </c:chart>
  <c:txPr>
    <a:bodyPr/>
    <a:lstStyle/>
    <a:p>
      <a:pPr>
        <a:defRPr sz="1400">
          <a:solidFill>
            <a:srgbClr val="44546A"/>
          </a:solidFill>
          <a:latin typeface="Arial" panose="020B0604020202020204" pitchFamily="34" charset="0"/>
          <a:cs typeface="Arial" panose="020B0604020202020204" pitchFamily="34" charset="0"/>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96675756756072"/>
          <c:y val="7.5768005926910589E-2"/>
          <c:w val="0.81465969641770941"/>
          <c:h val="0.77082874075433905"/>
        </c:manualLayout>
      </c:layout>
      <c:scatterChart>
        <c:scatterStyle val="lineMarker"/>
        <c:varyColors val="0"/>
        <c:ser>
          <c:idx val="0"/>
          <c:order val="0"/>
          <c:tx>
            <c:strRef>
              <c:f>Sheet1!$B$1</c:f>
              <c:strCache>
                <c:ptCount val="1"/>
                <c:pt idx="0">
                  <c:v>Y-Values</c:v>
                </c:pt>
              </c:strCache>
            </c:strRef>
          </c:tx>
          <c:spPr>
            <a:ln w="28575">
              <a:noFill/>
            </a:ln>
          </c:spPr>
          <c:marker>
            <c:symbol val="diamond"/>
            <c:size val="8"/>
            <c:spPr>
              <a:solidFill>
                <a:srgbClr val="071D49"/>
              </a:solidFill>
              <a:ln>
                <a:noFill/>
              </a:ln>
            </c:spPr>
          </c:marker>
          <c:dPt>
            <c:idx val="1"/>
            <c:bubble3D val="0"/>
            <c:extLst>
              <c:ext xmlns:c16="http://schemas.microsoft.com/office/drawing/2014/chart" uri="{C3380CC4-5D6E-409C-BE32-E72D297353CC}">
                <c16:uniqueId val="{00000000-5AD3-48AF-8B29-48FEE388849C}"/>
              </c:ext>
            </c:extLst>
          </c:dPt>
          <c:dPt>
            <c:idx val="3"/>
            <c:bubble3D val="0"/>
            <c:extLst>
              <c:ext xmlns:c16="http://schemas.microsoft.com/office/drawing/2014/chart" uri="{C3380CC4-5D6E-409C-BE32-E72D297353CC}">
                <c16:uniqueId val="{00000001-5AD3-48AF-8B29-48FEE388849C}"/>
              </c:ext>
            </c:extLst>
          </c:dPt>
          <c:dPt>
            <c:idx val="5"/>
            <c:bubble3D val="0"/>
            <c:extLst>
              <c:ext xmlns:c16="http://schemas.microsoft.com/office/drawing/2014/chart" uri="{C3380CC4-5D6E-409C-BE32-E72D297353CC}">
                <c16:uniqueId val="{00000002-5AD3-48AF-8B29-48FEE388849C}"/>
              </c:ext>
            </c:extLst>
          </c:dPt>
          <c:dPt>
            <c:idx val="7"/>
            <c:bubble3D val="0"/>
            <c:extLst>
              <c:ext xmlns:c16="http://schemas.microsoft.com/office/drawing/2014/chart" uri="{C3380CC4-5D6E-409C-BE32-E72D297353CC}">
                <c16:uniqueId val="{00000003-5AD3-48AF-8B29-48FEE388849C}"/>
              </c:ext>
            </c:extLst>
          </c:dPt>
          <c:dPt>
            <c:idx val="9"/>
            <c:bubble3D val="0"/>
            <c:extLst>
              <c:ext xmlns:c16="http://schemas.microsoft.com/office/drawing/2014/chart" uri="{C3380CC4-5D6E-409C-BE32-E72D297353CC}">
                <c16:uniqueId val="{00000004-5AD3-48AF-8B29-48FEE388849C}"/>
              </c:ext>
            </c:extLst>
          </c:dPt>
          <c:dPt>
            <c:idx val="11"/>
            <c:bubble3D val="0"/>
            <c:extLst>
              <c:ext xmlns:c16="http://schemas.microsoft.com/office/drawing/2014/chart" uri="{C3380CC4-5D6E-409C-BE32-E72D297353CC}">
                <c16:uniqueId val="{00000005-5AD3-48AF-8B29-48FEE388849C}"/>
              </c:ext>
            </c:extLst>
          </c:dPt>
          <c:dPt>
            <c:idx val="13"/>
            <c:bubble3D val="0"/>
            <c:extLst>
              <c:ext xmlns:c16="http://schemas.microsoft.com/office/drawing/2014/chart" uri="{C3380CC4-5D6E-409C-BE32-E72D297353CC}">
                <c16:uniqueId val="{00000006-5AD3-48AF-8B29-48FEE388849C}"/>
              </c:ext>
            </c:extLst>
          </c:dPt>
          <c:dPt>
            <c:idx val="15"/>
            <c:bubble3D val="0"/>
            <c:extLst>
              <c:ext xmlns:c16="http://schemas.microsoft.com/office/drawing/2014/chart" uri="{C3380CC4-5D6E-409C-BE32-E72D297353CC}">
                <c16:uniqueId val="{00000007-5AD3-48AF-8B29-48FEE388849C}"/>
              </c:ext>
            </c:extLst>
          </c:dPt>
          <c:dPt>
            <c:idx val="17"/>
            <c:bubble3D val="0"/>
            <c:extLst>
              <c:ext xmlns:c16="http://schemas.microsoft.com/office/drawing/2014/chart" uri="{C3380CC4-5D6E-409C-BE32-E72D297353CC}">
                <c16:uniqueId val="{00000008-5AD3-48AF-8B29-48FEE388849C}"/>
              </c:ext>
            </c:extLst>
          </c:dPt>
          <c:dPt>
            <c:idx val="19"/>
            <c:bubble3D val="0"/>
            <c:extLst>
              <c:ext xmlns:c16="http://schemas.microsoft.com/office/drawing/2014/chart" uri="{C3380CC4-5D6E-409C-BE32-E72D297353CC}">
                <c16:uniqueId val="{00000009-5AD3-48AF-8B29-48FEE388849C}"/>
              </c:ext>
            </c:extLst>
          </c:dPt>
          <c:dPt>
            <c:idx val="21"/>
            <c:bubble3D val="0"/>
            <c:extLst>
              <c:ext xmlns:c16="http://schemas.microsoft.com/office/drawing/2014/chart" uri="{C3380CC4-5D6E-409C-BE32-E72D297353CC}">
                <c16:uniqueId val="{0000000A-5AD3-48AF-8B29-48FEE388849C}"/>
              </c:ext>
            </c:extLst>
          </c:dPt>
          <c:dPt>
            <c:idx val="23"/>
            <c:bubble3D val="0"/>
            <c:extLst>
              <c:ext xmlns:c16="http://schemas.microsoft.com/office/drawing/2014/chart" uri="{C3380CC4-5D6E-409C-BE32-E72D297353CC}">
                <c16:uniqueId val="{0000000B-5AD3-48AF-8B29-48FEE388849C}"/>
              </c:ext>
            </c:extLst>
          </c:dPt>
          <c:dPt>
            <c:idx val="25"/>
            <c:bubble3D val="0"/>
            <c:extLst>
              <c:ext xmlns:c16="http://schemas.microsoft.com/office/drawing/2014/chart" uri="{C3380CC4-5D6E-409C-BE32-E72D297353CC}">
                <c16:uniqueId val="{0000000C-5AD3-48AF-8B29-48FEE388849C}"/>
              </c:ext>
            </c:extLst>
          </c:dPt>
          <c:dPt>
            <c:idx val="27"/>
            <c:bubble3D val="0"/>
            <c:extLst>
              <c:ext xmlns:c16="http://schemas.microsoft.com/office/drawing/2014/chart" uri="{C3380CC4-5D6E-409C-BE32-E72D297353CC}">
                <c16:uniqueId val="{0000000D-5AD3-48AF-8B29-48FEE388849C}"/>
              </c:ext>
            </c:extLst>
          </c:dPt>
          <c:dPt>
            <c:idx val="29"/>
            <c:bubble3D val="0"/>
            <c:extLst>
              <c:ext xmlns:c16="http://schemas.microsoft.com/office/drawing/2014/chart" uri="{C3380CC4-5D6E-409C-BE32-E72D297353CC}">
                <c16:uniqueId val="{0000000E-5AD3-48AF-8B29-48FEE388849C}"/>
              </c:ext>
            </c:extLst>
          </c:dPt>
          <c:dPt>
            <c:idx val="31"/>
            <c:bubble3D val="0"/>
            <c:extLst>
              <c:ext xmlns:c16="http://schemas.microsoft.com/office/drawing/2014/chart" uri="{C3380CC4-5D6E-409C-BE32-E72D297353CC}">
                <c16:uniqueId val="{0000000F-5AD3-48AF-8B29-48FEE388849C}"/>
              </c:ext>
            </c:extLst>
          </c:dPt>
          <c:dPt>
            <c:idx val="33"/>
            <c:bubble3D val="0"/>
            <c:extLst>
              <c:ext xmlns:c16="http://schemas.microsoft.com/office/drawing/2014/chart" uri="{C3380CC4-5D6E-409C-BE32-E72D297353CC}">
                <c16:uniqueId val="{00000010-5AD3-48AF-8B29-48FEE388849C}"/>
              </c:ext>
            </c:extLst>
          </c:dPt>
          <c:dPt>
            <c:idx val="35"/>
            <c:bubble3D val="0"/>
            <c:extLst>
              <c:ext xmlns:c16="http://schemas.microsoft.com/office/drawing/2014/chart" uri="{C3380CC4-5D6E-409C-BE32-E72D297353CC}">
                <c16:uniqueId val="{00000011-5AD3-48AF-8B29-48FEE388849C}"/>
              </c:ext>
            </c:extLst>
          </c:dPt>
          <c:dPt>
            <c:idx val="37"/>
            <c:bubble3D val="0"/>
            <c:extLst>
              <c:ext xmlns:c16="http://schemas.microsoft.com/office/drawing/2014/chart" uri="{C3380CC4-5D6E-409C-BE32-E72D297353CC}">
                <c16:uniqueId val="{00000012-5AD3-48AF-8B29-48FEE388849C}"/>
              </c:ext>
            </c:extLst>
          </c:dPt>
          <c:dPt>
            <c:idx val="39"/>
            <c:bubble3D val="0"/>
            <c:extLst>
              <c:ext xmlns:c16="http://schemas.microsoft.com/office/drawing/2014/chart" uri="{C3380CC4-5D6E-409C-BE32-E72D297353CC}">
                <c16:uniqueId val="{00000013-5AD3-48AF-8B29-48FEE388849C}"/>
              </c:ext>
            </c:extLst>
          </c:dPt>
          <c:dPt>
            <c:idx val="41"/>
            <c:bubble3D val="0"/>
            <c:extLst>
              <c:ext xmlns:c16="http://schemas.microsoft.com/office/drawing/2014/chart" uri="{C3380CC4-5D6E-409C-BE32-E72D297353CC}">
                <c16:uniqueId val="{00000014-5AD3-48AF-8B29-48FEE388849C}"/>
              </c:ext>
            </c:extLst>
          </c:dPt>
          <c:dPt>
            <c:idx val="43"/>
            <c:bubble3D val="0"/>
            <c:extLst>
              <c:ext xmlns:c16="http://schemas.microsoft.com/office/drawing/2014/chart" uri="{C3380CC4-5D6E-409C-BE32-E72D297353CC}">
                <c16:uniqueId val="{00000015-5AD3-48AF-8B29-48FEE388849C}"/>
              </c:ext>
            </c:extLst>
          </c:dPt>
          <c:dPt>
            <c:idx val="45"/>
            <c:bubble3D val="0"/>
            <c:extLst>
              <c:ext xmlns:c16="http://schemas.microsoft.com/office/drawing/2014/chart" uri="{C3380CC4-5D6E-409C-BE32-E72D297353CC}">
                <c16:uniqueId val="{00000016-5AD3-48AF-8B29-48FEE388849C}"/>
              </c:ext>
            </c:extLst>
          </c:dPt>
          <c:dPt>
            <c:idx val="47"/>
            <c:bubble3D val="0"/>
            <c:extLst>
              <c:ext xmlns:c16="http://schemas.microsoft.com/office/drawing/2014/chart" uri="{C3380CC4-5D6E-409C-BE32-E72D297353CC}">
                <c16:uniqueId val="{00000017-5AD3-48AF-8B29-48FEE388849C}"/>
              </c:ext>
            </c:extLst>
          </c:dPt>
          <c:dPt>
            <c:idx val="49"/>
            <c:bubble3D val="0"/>
            <c:extLst>
              <c:ext xmlns:c16="http://schemas.microsoft.com/office/drawing/2014/chart" uri="{C3380CC4-5D6E-409C-BE32-E72D297353CC}">
                <c16:uniqueId val="{00000018-5AD3-48AF-8B29-48FEE388849C}"/>
              </c:ext>
            </c:extLst>
          </c:dPt>
          <c:dPt>
            <c:idx val="51"/>
            <c:bubble3D val="0"/>
            <c:extLst>
              <c:ext xmlns:c16="http://schemas.microsoft.com/office/drawing/2014/chart" uri="{C3380CC4-5D6E-409C-BE32-E72D297353CC}">
                <c16:uniqueId val="{00000019-5AD3-48AF-8B29-48FEE388849C}"/>
              </c:ext>
            </c:extLst>
          </c:dPt>
          <c:dPt>
            <c:idx val="53"/>
            <c:bubble3D val="0"/>
            <c:extLst>
              <c:ext xmlns:c16="http://schemas.microsoft.com/office/drawing/2014/chart" uri="{C3380CC4-5D6E-409C-BE32-E72D297353CC}">
                <c16:uniqueId val="{0000001A-5AD3-48AF-8B29-48FEE388849C}"/>
              </c:ext>
            </c:extLst>
          </c:dPt>
          <c:dPt>
            <c:idx val="55"/>
            <c:bubble3D val="0"/>
            <c:extLst>
              <c:ext xmlns:c16="http://schemas.microsoft.com/office/drawing/2014/chart" uri="{C3380CC4-5D6E-409C-BE32-E72D297353CC}">
                <c16:uniqueId val="{0000001B-5AD3-48AF-8B29-48FEE388849C}"/>
              </c:ext>
            </c:extLst>
          </c:dPt>
          <c:dPt>
            <c:idx val="57"/>
            <c:bubble3D val="0"/>
            <c:extLst>
              <c:ext xmlns:c16="http://schemas.microsoft.com/office/drawing/2014/chart" uri="{C3380CC4-5D6E-409C-BE32-E72D297353CC}">
                <c16:uniqueId val="{0000001C-5AD3-48AF-8B29-48FEE388849C}"/>
              </c:ext>
            </c:extLst>
          </c:dPt>
          <c:dPt>
            <c:idx val="59"/>
            <c:bubble3D val="0"/>
            <c:extLst>
              <c:ext xmlns:c16="http://schemas.microsoft.com/office/drawing/2014/chart" uri="{C3380CC4-5D6E-409C-BE32-E72D297353CC}">
                <c16:uniqueId val="{0000001D-5AD3-48AF-8B29-48FEE388849C}"/>
              </c:ext>
            </c:extLst>
          </c:dPt>
          <c:dPt>
            <c:idx val="61"/>
            <c:bubble3D val="0"/>
            <c:extLst>
              <c:ext xmlns:c16="http://schemas.microsoft.com/office/drawing/2014/chart" uri="{C3380CC4-5D6E-409C-BE32-E72D297353CC}">
                <c16:uniqueId val="{0000001E-5AD3-48AF-8B29-48FEE388849C}"/>
              </c:ext>
            </c:extLst>
          </c:dPt>
          <c:dPt>
            <c:idx val="63"/>
            <c:bubble3D val="0"/>
            <c:extLst>
              <c:ext xmlns:c16="http://schemas.microsoft.com/office/drawing/2014/chart" uri="{C3380CC4-5D6E-409C-BE32-E72D297353CC}">
                <c16:uniqueId val="{0000001F-5AD3-48AF-8B29-48FEE388849C}"/>
              </c:ext>
            </c:extLst>
          </c:dPt>
          <c:dPt>
            <c:idx val="65"/>
            <c:bubble3D val="0"/>
            <c:extLst>
              <c:ext xmlns:c16="http://schemas.microsoft.com/office/drawing/2014/chart" uri="{C3380CC4-5D6E-409C-BE32-E72D297353CC}">
                <c16:uniqueId val="{00000020-5AD3-48AF-8B29-48FEE388849C}"/>
              </c:ext>
            </c:extLst>
          </c:dPt>
          <c:dLbls>
            <c:dLbl>
              <c:idx val="0"/>
              <c:layout>
                <c:manualLayout>
                  <c:x val="-7.9662247977410755E-2"/>
                  <c:y val="0.10037253845849131"/>
                </c:manualLayout>
              </c:layout>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21-5AD3-48AF-8B29-48FEE388849C}"/>
                </c:ext>
              </c:extLst>
            </c:dLbl>
            <c:dLbl>
              <c:idx val="1"/>
              <c:layout>
                <c:manualLayout>
                  <c:x val="-9.7036205230795702E-2"/>
                  <c:y val="8.8599723880029138E-2"/>
                </c:manualLayout>
              </c:layout>
              <c:tx>
                <c:rich>
                  <a:bodyPr/>
                  <a:lstStyle/>
                  <a:p>
                    <a:fld id="{5E179446-AC7D-477B-ACF1-8FEBE80F5152}" type="XVALUE">
                      <a:rPr lang="en-US" sz="1400"/>
                      <a:pPr/>
                      <a:t>[X VALUE]</a:t>
                    </a:fld>
                    <a:endParaRPr lang="en-GB"/>
                  </a:p>
                </c:rich>
              </c:tx>
              <c:dLblPos val="r"/>
              <c:showLegendKey val="0"/>
              <c:showVal val="0"/>
              <c:showCatName val="1"/>
              <c:showSerName val="0"/>
              <c:showPercent val="0"/>
              <c:showBubbleSize val="0"/>
              <c:extLst>
                <c:ext xmlns:c15="http://schemas.microsoft.com/office/drawing/2012/chart" uri="{CE6537A1-D6FC-4f65-9D91-7224C49458BB}">
                  <c15:layout>
                    <c:manualLayout>
                      <c:w val="9.8643969060487377E-2"/>
                      <c:h val="0.14253356379567123"/>
                    </c:manualLayout>
                  </c15:layout>
                  <c15:dlblFieldTable/>
                  <c15:showDataLabelsRange val="0"/>
                </c:ext>
                <c:ext xmlns:c16="http://schemas.microsoft.com/office/drawing/2014/chart" uri="{C3380CC4-5D6E-409C-BE32-E72D297353CC}">
                  <c16:uniqueId val="{00000000-5AD3-48AF-8B29-48FEE388849C}"/>
                </c:ext>
              </c:extLst>
            </c:dLbl>
            <c:dLbl>
              <c:idx val="2"/>
              <c:layout>
                <c:manualLayout>
                  <c:x val="-0.11536432135822335"/>
                  <c:y val="-9.187031778480606E-2"/>
                </c:manualLayout>
              </c:layout>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22-5AD3-48AF-8B29-48FEE388849C}"/>
                </c:ext>
              </c:extLst>
            </c:dLbl>
            <c:dLbl>
              <c:idx val="3"/>
              <c:layout>
                <c:manualLayout>
                  <c:x val="-2.3183084257324977E-2"/>
                  <c:y val="-5.0139393349863545E-2"/>
                </c:manualLayout>
              </c:layout>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AD3-48AF-8B29-48FEE388849C}"/>
                </c:ext>
              </c:extLst>
            </c:dLbl>
            <c:dLbl>
              <c:idx val="4"/>
              <c:layout>
                <c:manualLayout>
                  <c:x val="-9.5366499642090194E-2"/>
                  <c:y val="3.8842466120306389E-2"/>
                </c:manualLayout>
              </c:layout>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23-5AD3-48AF-8B29-48FEE388849C}"/>
                </c:ext>
              </c:extLst>
            </c:dLbl>
            <c:dLbl>
              <c:idx val="5"/>
              <c:layout>
                <c:manualLayout>
                  <c:x val="-9.917683929202576E-3"/>
                  <c:y val="1.2403449564413381E-2"/>
                </c:manualLayout>
              </c:layout>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AD3-48AF-8B29-48FEE388849C}"/>
                </c:ext>
              </c:extLst>
            </c:dLbl>
            <c:dLbl>
              <c:idx val="6"/>
              <c:layout>
                <c:manualLayout>
                  <c:x val="-5.5779236863102648E-2"/>
                  <c:y val="1.4262334985497034E-2"/>
                </c:manualLayout>
              </c:layout>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24-5AD3-48AF-8B29-48FEE388849C}"/>
                </c:ext>
              </c:extLst>
            </c:dLbl>
            <c:dLbl>
              <c:idx val="7"/>
              <c:layout>
                <c:manualLayout>
                  <c:x val="-5.7863852905552654E-2"/>
                  <c:y val="1.6121220406580622E-2"/>
                </c:manualLayout>
              </c:layout>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AD3-48AF-8B29-48FEE388849C}"/>
                </c:ext>
              </c:extLst>
            </c:dLbl>
            <c:dLbl>
              <c:idx val="8"/>
              <c:layout>
                <c:manualLayout>
                  <c:x val="-4.3271540608402576E-2"/>
                  <c:y val="1.7980105827664343E-2"/>
                </c:manualLayout>
              </c:layout>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25-5AD3-48AF-8B29-48FEE388849C}"/>
                </c:ext>
              </c:extLst>
            </c:dLbl>
            <c:dLbl>
              <c:idx val="9"/>
              <c:layout>
                <c:manualLayout>
                  <c:x val="-4.9525388735752671E-2"/>
                  <c:y val="1.4262334985497034E-2"/>
                </c:manualLayout>
              </c:layout>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AD3-48AF-8B29-48FEE388849C}"/>
                </c:ext>
              </c:extLst>
            </c:dLbl>
            <c:dLbl>
              <c:idx val="10"/>
              <c:layout>
                <c:manualLayout>
                  <c:x val="-3.4933076438602599E-2"/>
                  <c:y val="1.9838991248747998E-2"/>
                </c:manualLayout>
              </c:layout>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26-5AD3-48AF-8B29-48FEE388849C}"/>
                </c:ext>
              </c:extLst>
            </c:dLbl>
            <c:dLbl>
              <c:idx val="11"/>
              <c:layout>
                <c:manualLayout>
                  <c:x val="-4.9525388735752671E-2"/>
                  <c:y val="1.7980105827664343E-2"/>
                </c:manualLayout>
              </c:layout>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AD3-48AF-8B29-48FEE388849C}"/>
                </c:ext>
              </c:extLst>
            </c:dLbl>
            <c:dLbl>
              <c:idx val="12"/>
              <c:layout>
                <c:manualLayout>
                  <c:x val="-4.9525388735752629E-2"/>
                  <c:y val="1.4262334985497034E-2"/>
                </c:manualLayout>
              </c:layout>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27-5AD3-48AF-8B29-48FEE388849C}"/>
                </c:ext>
              </c:extLst>
            </c:dLbl>
            <c:dLbl>
              <c:idx val="13"/>
              <c:layout>
                <c:manualLayout>
                  <c:x val="-4.9525388735752594E-2"/>
                  <c:y val="-1.5479904936306863E-2"/>
                </c:manualLayout>
              </c:layout>
              <c:dLblPos val="r"/>
              <c:showLegendKey val="0"/>
              <c:showVal val="0"/>
              <c:showCatName val="1"/>
              <c:showSerName val="0"/>
              <c:showPercent val="0"/>
              <c:showBubbleSize val="0"/>
              <c:extLst>
                <c:ext xmlns:c15="http://schemas.microsoft.com/office/drawing/2012/chart" uri="{CE6537A1-D6FC-4f65-9D91-7224C49458BB}">
                  <c15:layout>
                    <c:manualLayout>
                      <c:w val="4.4829585921389623E-2"/>
                      <c:h val="2.4806899128826755E-2"/>
                    </c:manualLayout>
                  </c15:layout>
                </c:ext>
                <c:ext xmlns:c16="http://schemas.microsoft.com/office/drawing/2014/chart" uri="{C3380CC4-5D6E-409C-BE32-E72D297353CC}">
                  <c16:uniqueId val="{00000006-5AD3-48AF-8B29-48FEE388849C}"/>
                </c:ext>
              </c:extLst>
            </c:dLbl>
            <c:dLbl>
              <c:idx val="14"/>
              <c:layout>
                <c:manualLayout>
                  <c:x val="-1.2002299971652504E-2"/>
                  <c:y val="1.4262334985497E-2"/>
                </c:manualLayout>
              </c:layout>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28-5AD3-48AF-8B29-48FEE388849C}"/>
                </c:ext>
              </c:extLst>
            </c:dLbl>
            <c:dLbl>
              <c:idx val="15"/>
              <c:layout>
                <c:manualLayout>
                  <c:x val="-5.1610004778202601E-2"/>
                  <c:y val="1.7980105827664308E-2"/>
                </c:manualLayout>
              </c:layout>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AD3-48AF-8B29-48FEE388849C}"/>
                </c:ext>
              </c:extLst>
            </c:dLbl>
            <c:dLbl>
              <c:idx val="16"/>
              <c:layout>
                <c:manualLayout>
                  <c:x val="-3.4933076438602557E-2"/>
                  <c:y val="2.169787666983165E-2"/>
                </c:manualLayout>
              </c:layout>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29-5AD3-48AF-8B29-48FEE388849C}"/>
                </c:ext>
              </c:extLst>
            </c:dLbl>
            <c:dLbl>
              <c:idx val="17"/>
              <c:layout>
                <c:manualLayout>
                  <c:x val="-3.4922571286892572E-2"/>
                  <c:y val="1.6121220406580671E-2"/>
                </c:manualLayout>
              </c:layout>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8-5AD3-48AF-8B29-48FEE388849C}"/>
                </c:ext>
              </c:extLst>
            </c:dLbl>
            <c:dLbl>
              <c:idx val="18"/>
              <c:layout>
                <c:manualLayout>
                  <c:x val="-3.910230852350257E-2"/>
                  <c:y val="1.798010582766434E-2"/>
                </c:manualLayout>
              </c:layout>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2A-5AD3-48AF-8B29-48FEE388849C}"/>
                </c:ext>
              </c:extLst>
            </c:dLbl>
            <c:dLbl>
              <c:idx val="19"/>
              <c:layout>
                <c:manualLayout>
                  <c:x val="-5.9937963796292675E-2"/>
                  <c:y val="1.798010582766434E-2"/>
                </c:manualLayout>
              </c:layout>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AD3-48AF-8B29-48FEE388849C}"/>
                </c:ext>
              </c:extLst>
            </c:dLbl>
            <c:numFmt formatCode="#,##0.0" sourceLinked="0"/>
            <c:spPr>
              <a:noFill/>
              <a:ln>
                <a:noFill/>
              </a:ln>
              <a:effectLst/>
            </c:spPr>
            <c:txPr>
              <a:bodyPr/>
              <a:lstStyle/>
              <a:p>
                <a:pPr>
                  <a:defRPr sz="1600">
                    <a:solidFill>
                      <a:srgbClr val="071D49"/>
                    </a:solidFill>
                  </a:defRPr>
                </a:pPr>
                <a:endParaRPr lang="en-US"/>
              </a:p>
            </c:txPr>
            <c:dLblPos val="b"/>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errBars>
            <c:errDir val="x"/>
            <c:errBarType val="both"/>
            <c:errValType val="cust"/>
            <c:noEndCap val="0"/>
            <c:plus>
              <c:numRef>
                <c:f>Sheet1!$F$2:$F$3</c:f>
                <c:numCache>
                  <c:formatCode>General</c:formatCode>
                  <c:ptCount val="2"/>
                  <c:pt idx="1">
                    <c:v>1</c:v>
                  </c:pt>
                </c:numCache>
              </c:numRef>
            </c:plus>
            <c:minus>
              <c:numRef>
                <c:f>Sheet1!$E$2:$E$3</c:f>
                <c:numCache>
                  <c:formatCode>General</c:formatCode>
                  <c:ptCount val="2"/>
                  <c:pt idx="1">
                    <c:v>0.89999999999999991</c:v>
                  </c:pt>
                </c:numCache>
              </c:numRef>
            </c:minus>
            <c:spPr>
              <a:ln w="15875">
                <a:solidFill>
                  <a:srgbClr val="071D49"/>
                </a:solidFill>
              </a:ln>
            </c:spPr>
          </c:errBars>
          <c:xVal>
            <c:numRef>
              <c:f>Sheet1!$A$2:$A$3</c:f>
              <c:numCache>
                <c:formatCode>General</c:formatCode>
                <c:ptCount val="2"/>
                <c:pt idx="1">
                  <c:v>-0.3</c:v>
                </c:pt>
              </c:numCache>
            </c:numRef>
          </c:xVal>
          <c:yVal>
            <c:numRef>
              <c:f>Sheet1!$B$2:$B$3</c:f>
              <c:numCache>
                <c:formatCode>General</c:formatCode>
                <c:ptCount val="2"/>
                <c:pt idx="1">
                  <c:v>2</c:v>
                </c:pt>
              </c:numCache>
            </c:numRef>
          </c:yVal>
          <c:smooth val="0"/>
          <c:extLst>
            <c:ext xmlns:c16="http://schemas.microsoft.com/office/drawing/2014/chart" uri="{C3380CC4-5D6E-409C-BE32-E72D297353CC}">
              <c16:uniqueId val="{0000002B-5AD3-48AF-8B29-48FEE388849C}"/>
            </c:ext>
          </c:extLst>
        </c:ser>
        <c:dLbls>
          <c:dLblPos val="b"/>
          <c:showLegendKey val="0"/>
          <c:showVal val="1"/>
          <c:showCatName val="0"/>
          <c:showSerName val="0"/>
          <c:showPercent val="0"/>
          <c:showBubbleSize val="0"/>
        </c:dLbls>
        <c:axId val="34426880"/>
        <c:axId val="34428416"/>
      </c:scatterChart>
      <c:valAx>
        <c:axId val="34426880"/>
        <c:scaling>
          <c:orientation val="minMax"/>
          <c:max val="8"/>
          <c:min val="-8"/>
        </c:scaling>
        <c:delete val="0"/>
        <c:axPos val="b"/>
        <c:numFmt formatCode="General" sourceLinked="1"/>
        <c:majorTickMark val="out"/>
        <c:minorTickMark val="none"/>
        <c:tickLblPos val="nextTo"/>
        <c:spPr>
          <a:ln w="15875">
            <a:solidFill>
              <a:srgbClr val="071D49"/>
            </a:solidFill>
          </a:ln>
        </c:spPr>
        <c:txPr>
          <a:bodyPr/>
          <a:lstStyle/>
          <a:p>
            <a:pPr>
              <a:defRPr sz="1600">
                <a:solidFill>
                  <a:srgbClr val="071D49"/>
                </a:solidFill>
              </a:defRPr>
            </a:pPr>
            <a:endParaRPr lang="en-US"/>
          </a:p>
        </c:txPr>
        <c:crossAx val="34428416"/>
        <c:crosses val="autoZero"/>
        <c:crossBetween val="midCat"/>
        <c:majorUnit val="2"/>
      </c:valAx>
      <c:valAx>
        <c:axId val="34428416"/>
        <c:scaling>
          <c:orientation val="minMax"/>
          <c:max val="4"/>
          <c:min val="0"/>
        </c:scaling>
        <c:delete val="0"/>
        <c:axPos val="l"/>
        <c:numFmt formatCode="General" sourceLinked="1"/>
        <c:majorTickMark val="none"/>
        <c:minorTickMark val="none"/>
        <c:tickLblPos val="none"/>
        <c:spPr>
          <a:ln w="15875">
            <a:solidFill>
              <a:srgbClr val="071D49"/>
            </a:solidFill>
          </a:ln>
        </c:spPr>
        <c:crossAx val="34426880"/>
        <c:crosses val="autoZero"/>
        <c:crossBetween val="midCat"/>
        <c:majorUnit val="1"/>
      </c:valAx>
      <c:spPr>
        <a:noFill/>
        <a:ln w="12700">
          <a:noFill/>
        </a:ln>
      </c:spPr>
    </c:plotArea>
    <c:plotVisOnly val="1"/>
    <c:dispBlanksAs val="gap"/>
    <c:showDLblsOverMax val="0"/>
  </c:chart>
  <c:spPr>
    <a:ln>
      <a:noFill/>
    </a:ln>
  </c:spPr>
  <c:txPr>
    <a:bodyPr/>
    <a:lstStyle/>
    <a:p>
      <a:pPr>
        <a:defRPr lang="en-US" sz="1000">
          <a:solidFill>
            <a:srgbClr val="44546A"/>
          </a:solidFill>
        </a:defRPr>
      </a:pPr>
      <a:endParaRPr lang="en-US"/>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DTG/3TC</c:v>
                </c:pt>
              </c:strCache>
            </c:strRef>
          </c:tx>
          <c:spPr>
            <a:solidFill>
              <a:srgbClr val="002F5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71D49"/>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&lt;35</c:v>
                </c:pt>
                <c:pt idx="1">
                  <c:v>35 to &lt;50</c:v>
                </c:pt>
                <c:pt idx="2">
                  <c:v>≥50</c:v>
                </c:pt>
                <c:pt idx="3">
                  <c:v>White</c:v>
                </c:pt>
                <c:pt idx="4">
                  <c:v>Black or African American</c:v>
                </c:pt>
                <c:pt idx="5">
                  <c:v>Asian</c:v>
                </c:pt>
                <c:pt idx="6">
                  <c:v>Other</c:v>
                </c:pt>
              </c:strCache>
            </c:strRef>
          </c:cat>
          <c:val>
            <c:numRef>
              <c:f>Sheet1!$B$2:$B$8</c:f>
              <c:numCache>
                <c:formatCode>General</c:formatCode>
                <c:ptCount val="7"/>
                <c:pt idx="0">
                  <c:v>91</c:v>
                </c:pt>
                <c:pt idx="1">
                  <c:v>96</c:v>
                </c:pt>
                <c:pt idx="2">
                  <c:v>92</c:v>
                </c:pt>
                <c:pt idx="3">
                  <c:v>94</c:v>
                </c:pt>
                <c:pt idx="4">
                  <c:v>88</c:v>
                </c:pt>
                <c:pt idx="5">
                  <c:v>92</c:v>
                </c:pt>
                <c:pt idx="6">
                  <c:v>100</c:v>
                </c:pt>
              </c:numCache>
            </c:numRef>
          </c:val>
          <c:extLst>
            <c:ext xmlns:c16="http://schemas.microsoft.com/office/drawing/2014/chart" uri="{C3380CC4-5D6E-409C-BE32-E72D297353CC}">
              <c16:uniqueId val="{00000000-44CF-4369-AD0B-4626B44607FE}"/>
            </c:ext>
          </c:extLst>
        </c:ser>
        <c:ser>
          <c:idx val="1"/>
          <c:order val="1"/>
          <c:tx>
            <c:strRef>
              <c:f>Sheet1!$C$1</c:f>
              <c:strCache>
                <c:ptCount val="1"/>
                <c:pt idx="0">
                  <c:v>TAF-based regimens</c:v>
                </c:pt>
              </c:strCache>
            </c:strRef>
          </c:tx>
          <c:spPr>
            <a:solidFill>
              <a:srgbClr val="FF66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71D49"/>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&lt;35</c:v>
                </c:pt>
                <c:pt idx="1">
                  <c:v>35 to &lt;50</c:v>
                </c:pt>
                <c:pt idx="2">
                  <c:v>≥50</c:v>
                </c:pt>
                <c:pt idx="3">
                  <c:v>White</c:v>
                </c:pt>
                <c:pt idx="4">
                  <c:v>Black or African American</c:v>
                </c:pt>
                <c:pt idx="5">
                  <c:v>Asian</c:v>
                </c:pt>
                <c:pt idx="6">
                  <c:v>Other</c:v>
                </c:pt>
              </c:strCache>
            </c:strRef>
          </c:cat>
          <c:val>
            <c:numRef>
              <c:f>Sheet1!$C$2:$C$8</c:f>
              <c:numCache>
                <c:formatCode>General</c:formatCode>
                <c:ptCount val="7"/>
                <c:pt idx="0">
                  <c:v>92</c:v>
                </c:pt>
                <c:pt idx="1">
                  <c:v>94</c:v>
                </c:pt>
                <c:pt idx="2">
                  <c:v>93</c:v>
                </c:pt>
                <c:pt idx="3">
                  <c:v>94</c:v>
                </c:pt>
                <c:pt idx="4">
                  <c:v>88</c:v>
                </c:pt>
                <c:pt idx="5">
                  <c:v>92</c:v>
                </c:pt>
                <c:pt idx="6">
                  <c:v>92</c:v>
                </c:pt>
              </c:numCache>
            </c:numRef>
          </c:val>
          <c:extLst>
            <c:ext xmlns:c16="http://schemas.microsoft.com/office/drawing/2014/chart" uri="{C3380CC4-5D6E-409C-BE32-E72D297353CC}">
              <c16:uniqueId val="{00000001-44CF-4369-AD0B-4626B44607FE}"/>
            </c:ext>
          </c:extLst>
        </c:ser>
        <c:dLbls>
          <c:dLblPos val="outEnd"/>
          <c:showLegendKey val="0"/>
          <c:showVal val="1"/>
          <c:showCatName val="0"/>
          <c:showSerName val="0"/>
          <c:showPercent val="0"/>
          <c:showBubbleSize val="0"/>
        </c:dLbls>
        <c:gapWidth val="219"/>
        <c:overlap val="-27"/>
        <c:axId val="1939160768"/>
        <c:axId val="1759062960"/>
      </c:barChart>
      <c:catAx>
        <c:axId val="1939160768"/>
        <c:scaling>
          <c:orientation val="minMax"/>
        </c:scaling>
        <c:delete val="0"/>
        <c:axPos val="b"/>
        <c:numFmt formatCode="General" sourceLinked="1"/>
        <c:majorTickMark val="none"/>
        <c:minorTickMark val="none"/>
        <c:tickLblPos val="nextTo"/>
        <c:spPr>
          <a:noFill/>
          <a:ln w="9525" cap="flat" cmpd="sng" algn="ctr">
            <a:solidFill>
              <a:schemeClr val="accent2"/>
            </a:solidFill>
            <a:round/>
          </a:ln>
          <a:effectLst/>
        </c:spPr>
        <c:txPr>
          <a:bodyPr rot="-60000000" spcFirstLastPara="1" vertOverflow="ellipsis" vert="horz" wrap="square" anchor="ctr" anchorCtr="1"/>
          <a:lstStyle/>
          <a:p>
            <a:pPr>
              <a:defRPr sz="1200" b="0" i="0" u="none" strike="noStrike" kern="1200" baseline="0">
                <a:solidFill>
                  <a:schemeClr val="accent2"/>
                </a:solidFill>
                <a:latin typeface="+mn-lt"/>
                <a:ea typeface="+mn-ea"/>
                <a:cs typeface="+mn-cs"/>
              </a:defRPr>
            </a:pPr>
            <a:endParaRPr lang="en-US"/>
          </a:p>
        </c:txPr>
        <c:crossAx val="1759062960"/>
        <c:crosses val="autoZero"/>
        <c:auto val="1"/>
        <c:lblAlgn val="ctr"/>
        <c:lblOffset val="100"/>
        <c:noMultiLvlLbl val="0"/>
      </c:catAx>
      <c:valAx>
        <c:axId val="1759062960"/>
        <c:scaling>
          <c:orientation val="minMax"/>
          <c:max val="100"/>
          <c:min val="0"/>
        </c:scaling>
        <c:delete val="0"/>
        <c:axPos val="l"/>
        <c:title>
          <c:tx>
            <c:rich>
              <a:bodyPr rot="-5400000" spcFirstLastPara="1" vertOverflow="ellipsis" vert="horz" wrap="square" anchor="ctr" anchorCtr="1"/>
              <a:lstStyle/>
              <a:p>
                <a:pPr>
                  <a:defRPr sz="1200" b="0" i="0" u="none" strike="noStrike" kern="1200" baseline="0">
                    <a:solidFill>
                      <a:schemeClr val="accent2"/>
                    </a:solidFill>
                    <a:latin typeface="+mn-lt"/>
                    <a:ea typeface="+mn-ea"/>
                    <a:cs typeface="+mn-cs"/>
                  </a:defRPr>
                </a:pPr>
                <a:r>
                  <a:rPr lang="en-US" sz="1200" dirty="0">
                    <a:solidFill>
                      <a:schemeClr val="accent2"/>
                    </a:solidFill>
                  </a:rPr>
                  <a:t>HIV-1 RNA &lt;50 c/mL, %</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accent2"/>
                  </a:solidFill>
                  <a:latin typeface="+mn-lt"/>
                  <a:ea typeface="+mn-ea"/>
                  <a:cs typeface="+mn-cs"/>
                </a:defRPr>
              </a:pPr>
              <a:endParaRPr lang="en-US"/>
            </a:p>
          </c:txPr>
        </c:title>
        <c:numFmt formatCode="General" sourceLinked="1"/>
        <c:majorTickMark val="out"/>
        <c:minorTickMark val="none"/>
        <c:tickLblPos val="nextTo"/>
        <c:spPr>
          <a:noFill/>
          <a:ln>
            <a:solidFill>
              <a:schemeClr val="accent2"/>
            </a:solidFill>
          </a:ln>
          <a:effectLst/>
        </c:spPr>
        <c:txPr>
          <a:bodyPr rot="-60000000" spcFirstLastPara="1" vertOverflow="ellipsis" vert="horz" wrap="square" anchor="ctr" anchorCtr="1"/>
          <a:lstStyle/>
          <a:p>
            <a:pPr>
              <a:defRPr sz="1200" b="0" i="0" u="none" strike="noStrike" kern="1200" baseline="0">
                <a:solidFill>
                  <a:schemeClr val="accent2"/>
                </a:solidFill>
                <a:latin typeface="+mn-lt"/>
                <a:ea typeface="+mn-ea"/>
                <a:cs typeface="+mn-cs"/>
              </a:defRPr>
            </a:pPr>
            <a:endParaRPr lang="en-US"/>
          </a:p>
        </c:txPr>
        <c:crossAx val="193916076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200" b="0" i="0" u="none" strike="noStrike" kern="1200" baseline="0">
              <a:solidFill>
                <a:srgbClr val="071D49"/>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DTG/3TC</c:v>
                </c:pt>
              </c:strCache>
            </c:strRef>
          </c:tx>
          <c:spPr>
            <a:solidFill>
              <a:srgbClr val="002F5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accent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Female</c:v>
                </c:pt>
                <c:pt idx="1">
                  <c:v>Male</c:v>
                </c:pt>
                <c:pt idx="2">
                  <c:v>NNRTI</c:v>
                </c:pt>
                <c:pt idx="3">
                  <c:v>INSTI</c:v>
                </c:pt>
                <c:pt idx="4">
                  <c:v>PI</c:v>
                </c:pt>
                <c:pt idx="5">
                  <c:v>&lt;350</c:v>
                </c:pt>
                <c:pt idx="6">
                  <c:v>≥350</c:v>
                </c:pt>
              </c:strCache>
            </c:strRef>
          </c:cat>
          <c:val>
            <c:numRef>
              <c:f>Sheet1!$B$2:$B$8</c:f>
              <c:numCache>
                <c:formatCode>General</c:formatCode>
                <c:ptCount val="7"/>
                <c:pt idx="0">
                  <c:v>84</c:v>
                </c:pt>
                <c:pt idx="1">
                  <c:v>94</c:v>
                </c:pt>
                <c:pt idx="2">
                  <c:v>96</c:v>
                </c:pt>
                <c:pt idx="3">
                  <c:v>93</c:v>
                </c:pt>
                <c:pt idx="4">
                  <c:v>93</c:v>
                </c:pt>
                <c:pt idx="5">
                  <c:v>89</c:v>
                </c:pt>
                <c:pt idx="6">
                  <c:v>94</c:v>
                </c:pt>
              </c:numCache>
            </c:numRef>
          </c:val>
          <c:extLst>
            <c:ext xmlns:c16="http://schemas.microsoft.com/office/drawing/2014/chart" uri="{C3380CC4-5D6E-409C-BE32-E72D297353CC}">
              <c16:uniqueId val="{00000000-44CF-4369-AD0B-4626B44607FE}"/>
            </c:ext>
          </c:extLst>
        </c:ser>
        <c:ser>
          <c:idx val="1"/>
          <c:order val="1"/>
          <c:tx>
            <c:strRef>
              <c:f>Sheet1!$C$1</c:f>
              <c:strCache>
                <c:ptCount val="1"/>
                <c:pt idx="0">
                  <c:v>TAF-based regimens</c:v>
                </c:pt>
              </c:strCache>
            </c:strRef>
          </c:tx>
          <c:spPr>
            <a:solidFill>
              <a:srgbClr val="FF66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accent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Female</c:v>
                </c:pt>
                <c:pt idx="1">
                  <c:v>Male</c:v>
                </c:pt>
                <c:pt idx="2">
                  <c:v>NNRTI</c:v>
                </c:pt>
                <c:pt idx="3">
                  <c:v>INSTI</c:v>
                </c:pt>
                <c:pt idx="4">
                  <c:v>PI</c:v>
                </c:pt>
                <c:pt idx="5">
                  <c:v>&lt;350</c:v>
                </c:pt>
                <c:pt idx="6">
                  <c:v>≥350</c:v>
                </c:pt>
              </c:strCache>
            </c:strRef>
          </c:cat>
          <c:val>
            <c:numRef>
              <c:f>Sheet1!$C$2:$C$8</c:f>
              <c:numCache>
                <c:formatCode>General</c:formatCode>
                <c:ptCount val="7"/>
                <c:pt idx="0">
                  <c:v>82</c:v>
                </c:pt>
                <c:pt idx="1">
                  <c:v>94</c:v>
                </c:pt>
                <c:pt idx="2">
                  <c:v>88</c:v>
                </c:pt>
                <c:pt idx="3">
                  <c:v>93</c:v>
                </c:pt>
                <c:pt idx="4">
                  <c:v>100</c:v>
                </c:pt>
                <c:pt idx="5">
                  <c:v>97</c:v>
                </c:pt>
                <c:pt idx="6">
                  <c:v>93</c:v>
                </c:pt>
              </c:numCache>
            </c:numRef>
          </c:val>
          <c:extLst>
            <c:ext xmlns:c16="http://schemas.microsoft.com/office/drawing/2014/chart" uri="{C3380CC4-5D6E-409C-BE32-E72D297353CC}">
              <c16:uniqueId val="{00000001-44CF-4369-AD0B-4626B44607FE}"/>
            </c:ext>
          </c:extLst>
        </c:ser>
        <c:dLbls>
          <c:dLblPos val="outEnd"/>
          <c:showLegendKey val="0"/>
          <c:showVal val="1"/>
          <c:showCatName val="0"/>
          <c:showSerName val="0"/>
          <c:showPercent val="0"/>
          <c:showBubbleSize val="0"/>
        </c:dLbls>
        <c:gapWidth val="219"/>
        <c:overlap val="-27"/>
        <c:axId val="1939160768"/>
        <c:axId val="1759062960"/>
      </c:barChart>
      <c:catAx>
        <c:axId val="1939160768"/>
        <c:scaling>
          <c:orientation val="minMax"/>
        </c:scaling>
        <c:delete val="0"/>
        <c:axPos val="b"/>
        <c:numFmt formatCode="General" sourceLinked="1"/>
        <c:majorTickMark val="none"/>
        <c:minorTickMark val="none"/>
        <c:tickLblPos val="nextTo"/>
        <c:spPr>
          <a:noFill/>
          <a:ln w="9525" cap="flat" cmpd="sng" algn="ctr">
            <a:solidFill>
              <a:schemeClr val="accent2"/>
            </a:solidFill>
            <a:round/>
          </a:ln>
          <a:effectLst/>
        </c:spPr>
        <c:txPr>
          <a:bodyPr rot="-60000000" spcFirstLastPara="1" vertOverflow="ellipsis" vert="horz" wrap="square" anchor="ctr" anchorCtr="1"/>
          <a:lstStyle/>
          <a:p>
            <a:pPr>
              <a:defRPr sz="1200" b="0" i="0" u="none" strike="noStrike" kern="1200" baseline="0">
                <a:solidFill>
                  <a:schemeClr val="accent2"/>
                </a:solidFill>
                <a:latin typeface="+mn-lt"/>
                <a:ea typeface="+mn-ea"/>
                <a:cs typeface="+mn-cs"/>
              </a:defRPr>
            </a:pPr>
            <a:endParaRPr lang="en-US"/>
          </a:p>
        </c:txPr>
        <c:crossAx val="1759062960"/>
        <c:crosses val="autoZero"/>
        <c:auto val="1"/>
        <c:lblAlgn val="ctr"/>
        <c:lblOffset val="100"/>
        <c:noMultiLvlLbl val="0"/>
      </c:catAx>
      <c:valAx>
        <c:axId val="1759062960"/>
        <c:scaling>
          <c:orientation val="minMax"/>
          <c:max val="100"/>
        </c:scaling>
        <c:delete val="0"/>
        <c:axPos val="l"/>
        <c:title>
          <c:tx>
            <c:rich>
              <a:bodyPr rot="-5400000" spcFirstLastPara="1" vertOverflow="ellipsis" vert="horz" wrap="square" anchor="ctr" anchorCtr="1"/>
              <a:lstStyle/>
              <a:p>
                <a:pPr>
                  <a:defRPr sz="1200" b="0" i="0" u="none" strike="noStrike" kern="1200" baseline="0">
                    <a:solidFill>
                      <a:schemeClr val="accent2"/>
                    </a:solidFill>
                    <a:latin typeface="+mn-lt"/>
                    <a:ea typeface="+mn-ea"/>
                    <a:cs typeface="+mn-cs"/>
                  </a:defRPr>
                </a:pPr>
                <a:r>
                  <a:rPr lang="en-US" sz="1200" dirty="0">
                    <a:solidFill>
                      <a:schemeClr val="accent2"/>
                    </a:solidFill>
                  </a:rPr>
                  <a:t>HIV-1 RNA &lt;50 c/mL,</a:t>
                </a:r>
                <a:r>
                  <a:rPr lang="en-US" sz="1200" baseline="0" dirty="0">
                    <a:solidFill>
                      <a:schemeClr val="accent2"/>
                    </a:solidFill>
                  </a:rPr>
                  <a:t> %</a:t>
                </a:r>
                <a:endParaRPr lang="en-US" sz="1200" dirty="0">
                  <a:solidFill>
                    <a:schemeClr val="accent2"/>
                  </a:solidFill>
                </a:endParaRP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accent2"/>
                  </a:solidFill>
                  <a:latin typeface="+mn-lt"/>
                  <a:ea typeface="+mn-ea"/>
                  <a:cs typeface="+mn-cs"/>
                </a:defRPr>
              </a:pPr>
              <a:endParaRPr lang="en-US"/>
            </a:p>
          </c:txPr>
        </c:title>
        <c:numFmt formatCode="General" sourceLinked="1"/>
        <c:majorTickMark val="out"/>
        <c:minorTickMark val="none"/>
        <c:tickLblPos val="nextTo"/>
        <c:spPr>
          <a:noFill/>
          <a:ln>
            <a:solidFill>
              <a:schemeClr val="accent2"/>
            </a:solidFill>
          </a:ln>
          <a:effectLst/>
        </c:spPr>
        <c:txPr>
          <a:bodyPr rot="-60000000" spcFirstLastPara="1" vertOverflow="ellipsis" vert="horz" wrap="square" anchor="ctr" anchorCtr="1"/>
          <a:lstStyle/>
          <a:p>
            <a:pPr>
              <a:defRPr sz="1200" b="0" i="0" u="none" strike="noStrike" kern="1200" baseline="0">
                <a:solidFill>
                  <a:schemeClr val="accent2"/>
                </a:solidFill>
                <a:latin typeface="+mn-lt"/>
                <a:ea typeface="+mn-ea"/>
                <a:cs typeface="+mn-cs"/>
              </a:defRPr>
            </a:pPr>
            <a:endParaRPr lang="en-US"/>
          </a:p>
        </c:txPr>
        <c:crossAx val="1939160768"/>
        <c:crosses val="autoZero"/>
        <c:crossBetween val="between"/>
      </c:valAx>
      <c:spPr>
        <a:noFill/>
        <a:ln>
          <a:noFill/>
        </a:ln>
        <a:effectLst/>
      </c:spPr>
    </c:plotArea>
    <c:legend>
      <c:legendPos val="t"/>
      <c:layout>
        <c:manualLayout>
          <c:xMode val="edge"/>
          <c:yMode val="edge"/>
          <c:x val="0.37371846467909453"/>
          <c:y val="0"/>
          <c:w val="0.25711016892119254"/>
          <c:h val="5.6765415529663688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accent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7557212755812932"/>
          <c:y val="9.5008493538898481E-2"/>
          <c:w val="0.73405896775770363"/>
          <c:h val="0.56439489185274117"/>
        </c:manualLayout>
      </c:layout>
      <c:barChart>
        <c:barDir val="col"/>
        <c:grouping val="clustered"/>
        <c:varyColors val="0"/>
        <c:ser>
          <c:idx val="0"/>
          <c:order val="0"/>
          <c:tx>
            <c:strRef>
              <c:f>Sheet1!$B$1</c:f>
              <c:strCache>
                <c:ptCount val="1"/>
                <c:pt idx="0">
                  <c:v>DTG + 3TC</c:v>
                </c:pt>
              </c:strCache>
            </c:strRef>
          </c:tx>
          <c:spPr>
            <a:solidFill>
              <a:srgbClr val="002F5F"/>
            </a:solidFill>
          </c:spPr>
          <c:invertIfNegative val="0"/>
          <c:dLbls>
            <c:dLbl>
              <c:idx val="0"/>
              <c:layout>
                <c:manualLayout>
                  <c:x val="0"/>
                  <c:y val="-1.02040816326530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49D-4478-9C59-868E64BCD30E}"/>
                </c:ext>
              </c:extLst>
            </c:dLbl>
            <c:dLbl>
              <c:idx val="1"/>
              <c:layout>
                <c:manualLayout>
                  <c:x val="-8.6222793874421115E-17"/>
                  <c:y val="-2.3809255985858785E-2"/>
                </c:manualLayout>
              </c:layout>
              <c:numFmt formatCode="#,##0.0" sourceLinked="0"/>
              <c:spPr>
                <a:noFill/>
                <a:ln>
                  <a:noFill/>
                </a:ln>
                <a:effectLst/>
              </c:spPr>
              <c:txPr>
                <a:bodyPr/>
                <a:lstStyle/>
                <a:p>
                  <a:pPr>
                    <a:defRPr sz="1200" b="1">
                      <a:solidFill>
                        <a:srgbClr val="002F5F"/>
                      </a:solidFill>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49D-4478-9C59-868E64BCD30E}"/>
                </c:ext>
              </c:extLst>
            </c:dLbl>
            <c:dLbl>
              <c:idx val="2"/>
              <c:layout>
                <c:manualLayout>
                  <c:x val="2.3515579071134627E-3"/>
                  <c:y val="-2.380952380952380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49D-4478-9C59-868E64BCD30E}"/>
                </c:ext>
              </c:extLst>
            </c:dLbl>
            <c:spPr>
              <a:noFill/>
              <a:ln>
                <a:noFill/>
              </a:ln>
              <a:effectLst/>
            </c:spPr>
            <c:txPr>
              <a:bodyPr/>
              <a:lstStyle/>
              <a:p>
                <a:pPr>
                  <a:defRPr sz="1200" b="1">
                    <a:solidFill>
                      <a:srgbClr val="002F5F"/>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Sheet1!$D$2:$D$4</c:f>
                <c:numCache>
                  <c:formatCode>General</c:formatCode>
                  <c:ptCount val="3"/>
                  <c:pt idx="0">
                    <c:v>0.96750000000000025</c:v>
                  </c:pt>
                  <c:pt idx="1">
                    <c:v>0.9045999999999994</c:v>
                  </c:pt>
                  <c:pt idx="2">
                    <c:v>1.1614</c:v>
                  </c:pt>
                </c:numCache>
              </c:numRef>
            </c:plus>
            <c:minus>
              <c:numRef>
                <c:f>Sheet1!$E$2:$E$4</c:f>
                <c:numCache>
                  <c:formatCode>General</c:formatCode>
                  <c:ptCount val="3"/>
                  <c:pt idx="0">
                    <c:v>0.96919999999999984</c:v>
                  </c:pt>
                  <c:pt idx="1">
                    <c:v>0.96970000000000045</c:v>
                  </c:pt>
                  <c:pt idx="2">
                    <c:v>1.2546000000000002</c:v>
                  </c:pt>
                </c:numCache>
              </c:numRef>
            </c:minus>
            <c:spPr>
              <a:ln w="15875">
                <a:solidFill>
                  <a:srgbClr val="808080"/>
                </a:solidFill>
              </a:ln>
            </c:spPr>
          </c:errBars>
          <c:cat>
            <c:strRef>
              <c:f>Sheet1!$A$3:$A$4</c:f>
              <c:strCache>
                <c:ptCount val="2"/>
                <c:pt idx="0">
                  <c:v>GFR from creatinine,  CKD-EPI </c:v>
                </c:pt>
                <c:pt idx="1">
                  <c:v>GFR from cystatin C,  CKD-EPI </c:v>
                </c:pt>
              </c:strCache>
            </c:strRef>
          </c:cat>
          <c:val>
            <c:numRef>
              <c:f>Sheet1!$B$2:$B$4</c:f>
              <c:numCache>
                <c:formatCode>General</c:formatCode>
                <c:ptCount val="3"/>
                <c:pt idx="0">
                  <c:v>6.67</c:v>
                </c:pt>
                <c:pt idx="1">
                  <c:v>-7.7</c:v>
                </c:pt>
                <c:pt idx="2">
                  <c:v>0.1</c:v>
                </c:pt>
              </c:numCache>
            </c:numRef>
          </c:val>
          <c:extLst>
            <c:ext xmlns:c16="http://schemas.microsoft.com/office/drawing/2014/chart" uri="{C3380CC4-5D6E-409C-BE32-E72D297353CC}">
              <c16:uniqueId val="{00000003-549D-4478-9C59-868E64BCD30E}"/>
            </c:ext>
          </c:extLst>
        </c:ser>
        <c:ser>
          <c:idx val="1"/>
          <c:order val="1"/>
          <c:tx>
            <c:strRef>
              <c:f>Sheet1!$C$1</c:f>
              <c:strCache>
                <c:ptCount val="1"/>
                <c:pt idx="0">
                  <c:v>TBR</c:v>
                </c:pt>
              </c:strCache>
            </c:strRef>
          </c:tx>
          <c:spPr>
            <a:solidFill>
              <a:srgbClr val="FF6600"/>
            </a:solidFill>
            <a:ln>
              <a:noFill/>
            </a:ln>
          </c:spPr>
          <c:invertIfNegative val="0"/>
          <c:dLbls>
            <c:dLbl>
              <c:idx val="0"/>
              <c:layout>
                <c:manualLayout>
                  <c:x val="-4.3111396937210558E-17"/>
                  <c:y val="-1.700680272108843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49D-4478-9C59-868E64BCD30E}"/>
                </c:ext>
              </c:extLst>
            </c:dLbl>
            <c:dLbl>
              <c:idx val="1"/>
              <c:layout>
                <c:manualLayout>
                  <c:x val="0"/>
                  <c:y val="-1.7006802721088437E-2"/>
                </c:manualLayout>
              </c:layout>
              <c:numFmt formatCode="#,##0.0" sourceLinked="0"/>
              <c:spPr>
                <a:noFill/>
                <a:ln>
                  <a:noFill/>
                </a:ln>
                <a:effectLst/>
              </c:spPr>
              <c:txPr>
                <a:bodyPr/>
                <a:lstStyle/>
                <a:p>
                  <a:pPr>
                    <a:defRPr sz="1200" b="1">
                      <a:solidFill>
                        <a:srgbClr val="FF6600"/>
                      </a:solidFill>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49D-4478-9C59-868E64BCD30E}"/>
                </c:ext>
              </c:extLst>
            </c:dLbl>
            <c:dLbl>
              <c:idx val="2"/>
              <c:layout>
                <c:manualLayout>
                  <c:x val="-1.7244558774884223E-16"/>
                  <c:y val="-2.380952380952380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49D-4478-9C59-868E64BCD30E}"/>
                </c:ext>
              </c:extLst>
            </c:dLbl>
            <c:spPr>
              <a:noFill/>
              <a:ln>
                <a:noFill/>
              </a:ln>
              <a:effectLst/>
            </c:spPr>
            <c:txPr>
              <a:bodyPr/>
              <a:lstStyle/>
              <a:p>
                <a:pPr>
                  <a:defRPr sz="1200" b="1">
                    <a:solidFill>
                      <a:srgbClr val="FF66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Sheet1!$F$2:$F$4</c:f>
                <c:numCache>
                  <c:formatCode>General</c:formatCode>
                  <c:ptCount val="3"/>
                  <c:pt idx="0">
                    <c:v>0.88189999999999991</c:v>
                  </c:pt>
                  <c:pt idx="1">
                    <c:v>0.93179999999999996</c:v>
                  </c:pt>
                  <c:pt idx="2">
                    <c:v>1.2046000000000001</c:v>
                  </c:pt>
                </c:numCache>
              </c:numRef>
            </c:plus>
            <c:minus>
              <c:numRef>
                <c:f>Sheet1!$G$2:$G$4</c:f>
                <c:numCache>
                  <c:formatCode>General</c:formatCode>
                  <c:ptCount val="3"/>
                  <c:pt idx="0">
                    <c:v>0.88939999999999997</c:v>
                  </c:pt>
                  <c:pt idx="1">
                    <c:v>0.98430000000000017</c:v>
                  </c:pt>
                  <c:pt idx="2">
                    <c:v>1.1334999999999997</c:v>
                  </c:pt>
                </c:numCache>
              </c:numRef>
            </c:minus>
            <c:spPr>
              <a:ln w="15875">
                <a:solidFill>
                  <a:srgbClr val="808080"/>
                </a:solidFill>
              </a:ln>
            </c:spPr>
          </c:errBars>
          <c:cat>
            <c:strRef>
              <c:f>Sheet1!$A$3:$A$4</c:f>
              <c:strCache>
                <c:ptCount val="2"/>
                <c:pt idx="0">
                  <c:v>GFR from creatinine,  CKD-EPI </c:v>
                </c:pt>
                <c:pt idx="1">
                  <c:v>GFR from cystatin C,  CKD-EPI </c:v>
                </c:pt>
              </c:strCache>
            </c:strRef>
          </c:cat>
          <c:val>
            <c:numRef>
              <c:f>Sheet1!$C$2:$C$4</c:f>
              <c:numCache>
                <c:formatCode>General</c:formatCode>
                <c:ptCount val="3"/>
                <c:pt idx="0">
                  <c:v>2.19</c:v>
                </c:pt>
                <c:pt idx="1">
                  <c:v>-3</c:v>
                </c:pt>
                <c:pt idx="2">
                  <c:v>-1.6</c:v>
                </c:pt>
              </c:numCache>
            </c:numRef>
          </c:val>
          <c:extLst>
            <c:ext xmlns:c16="http://schemas.microsoft.com/office/drawing/2014/chart" uri="{C3380CC4-5D6E-409C-BE32-E72D297353CC}">
              <c16:uniqueId val="{00000007-549D-4478-9C59-868E64BCD30E}"/>
            </c:ext>
          </c:extLst>
        </c:ser>
        <c:dLbls>
          <c:showLegendKey val="0"/>
          <c:showVal val="0"/>
          <c:showCatName val="0"/>
          <c:showSerName val="0"/>
          <c:showPercent val="0"/>
          <c:showBubbleSize val="0"/>
        </c:dLbls>
        <c:gapWidth val="92"/>
        <c:axId val="44409600"/>
        <c:axId val="44411136"/>
      </c:barChart>
      <c:catAx>
        <c:axId val="44409600"/>
        <c:scaling>
          <c:orientation val="minMax"/>
        </c:scaling>
        <c:delete val="0"/>
        <c:axPos val="b"/>
        <c:numFmt formatCode="General" sourceLinked="1"/>
        <c:majorTickMark val="none"/>
        <c:minorTickMark val="none"/>
        <c:tickLblPos val="none"/>
        <c:spPr>
          <a:ln w="15875">
            <a:solidFill>
              <a:srgbClr val="071D49"/>
            </a:solidFill>
          </a:ln>
        </c:spPr>
        <c:crossAx val="44411136"/>
        <c:crosses val="autoZero"/>
        <c:auto val="1"/>
        <c:lblAlgn val="ctr"/>
        <c:lblOffset val="100"/>
        <c:noMultiLvlLbl val="0"/>
      </c:catAx>
      <c:valAx>
        <c:axId val="44411136"/>
        <c:scaling>
          <c:orientation val="minMax"/>
        </c:scaling>
        <c:delete val="0"/>
        <c:axPos val="l"/>
        <c:title>
          <c:tx>
            <c:rich>
              <a:bodyPr/>
              <a:lstStyle/>
              <a:p>
                <a:pPr>
                  <a:defRPr sz="1200">
                    <a:solidFill>
                      <a:srgbClr val="071D49"/>
                    </a:solidFill>
                  </a:defRPr>
                </a:pPr>
                <a:r>
                  <a:rPr lang="en-US" sz="1200" b="0" dirty="0">
                    <a:solidFill>
                      <a:srgbClr val="071D49"/>
                    </a:solidFill>
                  </a:rPr>
                  <a:t>Adjusted mean change from baseline</a:t>
                </a:r>
                <a:r>
                  <a:rPr lang="en-US" sz="1200" b="0" baseline="30000" dirty="0">
                    <a:solidFill>
                      <a:srgbClr val="071D49"/>
                    </a:solidFill>
                  </a:rPr>
                  <a:t>a</a:t>
                </a:r>
              </a:p>
            </c:rich>
          </c:tx>
          <c:layout>
            <c:manualLayout>
              <c:xMode val="edge"/>
              <c:yMode val="edge"/>
              <c:x val="1.1965212010143274E-2"/>
              <c:y val="0.14289846874873743"/>
            </c:manualLayout>
          </c:layout>
          <c:overlay val="0"/>
        </c:title>
        <c:numFmt formatCode="0" sourceLinked="0"/>
        <c:majorTickMark val="out"/>
        <c:minorTickMark val="none"/>
        <c:tickLblPos val="nextTo"/>
        <c:spPr>
          <a:ln w="15875">
            <a:solidFill>
              <a:srgbClr val="071D49"/>
            </a:solidFill>
          </a:ln>
        </c:spPr>
        <c:txPr>
          <a:bodyPr/>
          <a:lstStyle/>
          <a:p>
            <a:pPr>
              <a:defRPr sz="1200">
                <a:solidFill>
                  <a:srgbClr val="071D49"/>
                </a:solidFill>
              </a:defRPr>
            </a:pPr>
            <a:endParaRPr lang="en-US"/>
          </a:p>
        </c:txPr>
        <c:crossAx val="44409600"/>
        <c:crosses val="autoZero"/>
        <c:crossBetween val="between"/>
        <c:majorUnit val="5"/>
      </c:valAx>
      <c:spPr>
        <a:noFill/>
        <a:ln w="25384">
          <a:noFill/>
        </a:ln>
      </c:spPr>
    </c:plotArea>
    <c:plotVisOnly val="1"/>
    <c:dispBlanksAs val="gap"/>
    <c:showDLblsOverMax val="0"/>
  </c:chart>
  <c:txPr>
    <a:bodyPr/>
    <a:lstStyle/>
    <a:p>
      <a:pPr>
        <a:defRPr sz="1799">
          <a:solidFill>
            <a:srgbClr val="44546A"/>
          </a:solidFill>
          <a:latin typeface="Arial" panose="020B0604020202020204" pitchFamily="34" charset="0"/>
          <a:cs typeface="Arial" panose="020B0604020202020204" pitchFamily="34" charset="0"/>
        </a:defRPr>
      </a:pPr>
      <a:endParaRPr lang="en-US"/>
    </a:p>
  </c:tx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6402344662173127"/>
          <c:y val="6.4356274884357537E-2"/>
          <c:w val="0.79625898938886008"/>
          <c:h val="0.32191727310790058"/>
        </c:manualLayout>
      </c:layout>
      <c:barChart>
        <c:barDir val="col"/>
        <c:grouping val="clustered"/>
        <c:varyColors val="0"/>
        <c:ser>
          <c:idx val="0"/>
          <c:order val="0"/>
          <c:tx>
            <c:strRef>
              <c:f>Sheet1!$B$1</c:f>
              <c:strCache>
                <c:ptCount val="1"/>
                <c:pt idx="0">
                  <c:v>DTG + 3TC % change</c:v>
                </c:pt>
              </c:strCache>
            </c:strRef>
          </c:tx>
          <c:spPr>
            <a:solidFill>
              <a:srgbClr val="002F5F"/>
            </a:solidFill>
          </c:spPr>
          <c:invertIfNegative val="0"/>
          <c:dLbls>
            <c:dLbl>
              <c:idx val="0"/>
              <c:layout>
                <c:manualLayout>
                  <c:x val="0"/>
                  <c:y val="-5.24051054951911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C75-4327-B906-3441D10BACDB}"/>
                </c:ext>
              </c:extLst>
            </c:dLbl>
            <c:dLbl>
              <c:idx val="1"/>
              <c:layout>
                <c:manualLayout>
                  <c:x val="-2.988612914149388E-3"/>
                  <c:y val="-0.1083038846900616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C75-4327-B906-3441D10BACDB}"/>
                </c:ext>
              </c:extLst>
            </c:dLbl>
            <c:dLbl>
              <c:idx val="2"/>
              <c:layout>
                <c:manualLayout>
                  <c:x val="-5.8768114762859308E-3"/>
                  <c:y val="-7.78543667554566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C75-4327-B906-3441D10BACDB}"/>
                </c:ext>
              </c:extLst>
            </c:dLbl>
            <c:spPr>
              <a:noFill/>
              <a:ln>
                <a:noFill/>
              </a:ln>
              <a:effectLst/>
            </c:spPr>
            <c:txPr>
              <a:bodyPr/>
              <a:lstStyle/>
              <a:p>
                <a:pPr>
                  <a:defRPr sz="1200" b="1">
                    <a:solidFill>
                      <a:srgbClr val="002F5F"/>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Sheet1!$G$2:$G$4</c:f>
                <c:numCache>
                  <c:formatCode>General</c:formatCode>
                  <c:ptCount val="3"/>
                  <c:pt idx="0">
                    <c:v>4.7300000000000004</c:v>
                  </c:pt>
                  <c:pt idx="1">
                    <c:v>7.6400000000000032</c:v>
                  </c:pt>
                  <c:pt idx="2">
                    <c:v>11.469999999999992</c:v>
                  </c:pt>
                </c:numCache>
              </c:numRef>
            </c:plus>
            <c:minus>
              <c:numRef>
                <c:f>Sheet1!$F$2:$F$4</c:f>
                <c:numCache>
                  <c:formatCode>General</c:formatCode>
                  <c:ptCount val="3"/>
                  <c:pt idx="0">
                    <c:v>4.4999999999999929</c:v>
                  </c:pt>
                  <c:pt idx="1">
                    <c:v>7.0799999999999974</c:v>
                  </c:pt>
                  <c:pt idx="2">
                    <c:v>10.260000000000002</c:v>
                  </c:pt>
                </c:numCache>
              </c:numRef>
            </c:minus>
            <c:spPr>
              <a:ln w="15875">
                <a:solidFill>
                  <a:srgbClr val="808080"/>
                </a:solidFill>
              </a:ln>
            </c:spPr>
          </c:errBars>
          <c:cat>
            <c:strRef>
              <c:f>Sheet1!$A$2:$A$4</c:f>
              <c:strCache>
                <c:ptCount val="3"/>
                <c:pt idx="0">
                  <c:v>Urine protein/Creatinine (g/mol)</c:v>
                </c:pt>
                <c:pt idx="1">
                  <c:v>Urine retinol-binding protein/Creatinine (µg/mmol)</c:v>
                </c:pt>
                <c:pt idx="2">
                  <c:v>Urine beta-2 microglobulin/Creatinine (mg/mmol)</c:v>
                </c:pt>
              </c:strCache>
            </c:strRef>
          </c:cat>
          <c:val>
            <c:numRef>
              <c:f>Sheet1!$B$2:$B$4</c:f>
              <c:numCache>
                <c:formatCode>0.0</c:formatCode>
                <c:ptCount val="3"/>
                <c:pt idx="0">
                  <c:v>-2.9000000000000026</c:v>
                </c:pt>
                <c:pt idx="1">
                  <c:v>6.2999999999999945</c:v>
                </c:pt>
                <c:pt idx="2">
                  <c:v>-2.7000000000000024</c:v>
                </c:pt>
              </c:numCache>
            </c:numRef>
          </c:val>
          <c:extLst>
            <c:ext xmlns:c16="http://schemas.microsoft.com/office/drawing/2014/chart" uri="{C3380CC4-5D6E-409C-BE32-E72D297353CC}">
              <c16:uniqueId val="{00000003-9C75-4327-B906-3441D10BACDB}"/>
            </c:ext>
          </c:extLst>
        </c:ser>
        <c:ser>
          <c:idx val="1"/>
          <c:order val="1"/>
          <c:tx>
            <c:strRef>
              <c:f>Sheet1!$C$1</c:f>
              <c:strCache>
                <c:ptCount val="1"/>
                <c:pt idx="0">
                  <c:v>TBR %change</c:v>
                </c:pt>
              </c:strCache>
            </c:strRef>
          </c:tx>
          <c:spPr>
            <a:solidFill>
              <a:srgbClr val="FF6600"/>
            </a:solidFill>
            <a:ln>
              <a:noFill/>
            </a:ln>
          </c:spPr>
          <c:invertIfNegative val="0"/>
          <c:dLbls>
            <c:dLbl>
              <c:idx val="0"/>
              <c:layout>
                <c:manualLayout>
                  <c:x val="0"/>
                  <c:y val="-6.63798002939087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C75-4327-B906-3441D10BACDB}"/>
                </c:ext>
              </c:extLst>
            </c:dLbl>
            <c:dLbl>
              <c:idx val="1"/>
              <c:layout>
                <c:manualLayout>
                  <c:x val="-1.0958120762734944E-16"/>
                  <c:y val="-9.083551619166459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C75-4327-B906-3441D10BACDB}"/>
                </c:ext>
              </c:extLst>
            </c:dLbl>
            <c:dLbl>
              <c:idx val="2"/>
              <c:layout>
                <c:manualLayout>
                  <c:x val="0"/>
                  <c:y val="0.2166077693801232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C75-4327-B906-3441D10BACDB}"/>
                </c:ext>
              </c:extLst>
            </c:dLbl>
            <c:spPr>
              <a:noFill/>
              <a:ln>
                <a:noFill/>
              </a:ln>
              <a:effectLst/>
            </c:spPr>
            <c:txPr>
              <a:bodyPr/>
              <a:lstStyle/>
              <a:p>
                <a:pPr>
                  <a:defRPr sz="1200" b="1">
                    <a:solidFill>
                      <a:srgbClr val="FF66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Sheet1!$I$2:$I$4</c:f>
                <c:numCache>
                  <c:formatCode>General</c:formatCode>
                  <c:ptCount val="3"/>
                  <c:pt idx="0">
                    <c:v>5.4300000000000015</c:v>
                  </c:pt>
                  <c:pt idx="1">
                    <c:v>7.6799999999999971</c:v>
                  </c:pt>
                  <c:pt idx="2">
                    <c:v>10.039999999999992</c:v>
                  </c:pt>
                </c:numCache>
              </c:numRef>
            </c:plus>
            <c:minus>
              <c:numRef>
                <c:f>Sheet1!$H$2:$H$4</c:f>
                <c:numCache>
                  <c:formatCode>General</c:formatCode>
                  <c:ptCount val="3"/>
                  <c:pt idx="0">
                    <c:v>5.24</c:v>
                  </c:pt>
                  <c:pt idx="1">
                    <c:v>7.0799999999999974</c:v>
                  </c:pt>
                  <c:pt idx="2">
                    <c:v>9.0100000000000069</c:v>
                  </c:pt>
                </c:numCache>
              </c:numRef>
            </c:minus>
            <c:spPr>
              <a:ln w="15875">
                <a:solidFill>
                  <a:srgbClr val="808080"/>
                </a:solidFill>
              </a:ln>
            </c:spPr>
          </c:errBars>
          <c:cat>
            <c:strRef>
              <c:f>Sheet1!$A$2:$A$4</c:f>
              <c:strCache>
                <c:ptCount val="3"/>
                <c:pt idx="0">
                  <c:v>Urine protein/Creatinine (g/mol)</c:v>
                </c:pt>
                <c:pt idx="1">
                  <c:v>Urine retinol-binding protein/Creatinine (µg/mmol)</c:v>
                </c:pt>
                <c:pt idx="2">
                  <c:v>Urine beta-2 microglobulin/Creatinine (mg/mmol)</c:v>
                </c:pt>
              </c:strCache>
            </c:strRef>
          </c:cat>
          <c:val>
            <c:numRef>
              <c:f>Sheet1!$C$2:$C$4</c:f>
              <c:numCache>
                <c:formatCode>0.0</c:formatCode>
                <c:ptCount val="3"/>
                <c:pt idx="0">
                  <c:v>1.6000000000000014</c:v>
                </c:pt>
                <c:pt idx="1">
                  <c:v>6.6999999999999948</c:v>
                </c:pt>
                <c:pt idx="2">
                  <c:v>-7.7999999999999954</c:v>
                </c:pt>
              </c:numCache>
            </c:numRef>
          </c:val>
          <c:extLst>
            <c:ext xmlns:c16="http://schemas.microsoft.com/office/drawing/2014/chart" uri="{C3380CC4-5D6E-409C-BE32-E72D297353CC}">
              <c16:uniqueId val="{00000007-9C75-4327-B906-3441D10BACDB}"/>
            </c:ext>
          </c:extLst>
        </c:ser>
        <c:dLbls>
          <c:showLegendKey val="0"/>
          <c:showVal val="0"/>
          <c:showCatName val="0"/>
          <c:showSerName val="0"/>
          <c:showPercent val="0"/>
          <c:showBubbleSize val="0"/>
        </c:dLbls>
        <c:gapWidth val="92"/>
        <c:axId val="44409600"/>
        <c:axId val="44411136"/>
      </c:barChart>
      <c:catAx>
        <c:axId val="44409600"/>
        <c:scaling>
          <c:orientation val="minMax"/>
        </c:scaling>
        <c:delete val="0"/>
        <c:axPos val="b"/>
        <c:numFmt formatCode="General" sourceLinked="1"/>
        <c:majorTickMark val="none"/>
        <c:minorTickMark val="none"/>
        <c:tickLblPos val="none"/>
        <c:spPr>
          <a:ln w="15875">
            <a:solidFill>
              <a:srgbClr val="071D49"/>
            </a:solidFill>
          </a:ln>
        </c:spPr>
        <c:crossAx val="44411136"/>
        <c:crosses val="autoZero"/>
        <c:auto val="1"/>
        <c:lblAlgn val="ctr"/>
        <c:lblOffset val="100"/>
        <c:noMultiLvlLbl val="0"/>
      </c:catAx>
      <c:valAx>
        <c:axId val="44411136"/>
        <c:scaling>
          <c:orientation val="minMax"/>
        </c:scaling>
        <c:delete val="0"/>
        <c:axPos val="l"/>
        <c:title>
          <c:tx>
            <c:rich>
              <a:bodyPr/>
              <a:lstStyle/>
              <a:p>
                <a:pPr>
                  <a:defRPr sz="1200" b="0">
                    <a:solidFill>
                      <a:srgbClr val="071D49"/>
                    </a:solidFill>
                  </a:defRPr>
                </a:pPr>
                <a:r>
                  <a:rPr lang="en-US" sz="1200" b="0" dirty="0">
                    <a:solidFill>
                      <a:srgbClr val="071D49"/>
                    </a:solidFill>
                  </a:rPr>
                  <a:t>Change from</a:t>
                </a:r>
                <a:br>
                  <a:rPr lang="en-US" sz="1200" b="0" dirty="0">
                    <a:solidFill>
                      <a:srgbClr val="071D49"/>
                    </a:solidFill>
                  </a:rPr>
                </a:br>
                <a:r>
                  <a:rPr lang="en-US" sz="1200" b="0" dirty="0">
                    <a:solidFill>
                      <a:srgbClr val="071D49"/>
                    </a:solidFill>
                  </a:rPr>
                  <a:t> baseline, %</a:t>
                </a:r>
                <a:r>
                  <a:rPr lang="en-US" sz="1200" b="0" baseline="30000" dirty="0">
                    <a:solidFill>
                      <a:srgbClr val="071D49"/>
                    </a:solidFill>
                  </a:rPr>
                  <a:t>b</a:t>
                </a:r>
              </a:p>
            </c:rich>
          </c:tx>
          <c:layout>
            <c:manualLayout>
              <c:xMode val="edge"/>
              <c:yMode val="edge"/>
              <c:x val="8.4772879592082268E-3"/>
              <c:y val="8.7363827425908341E-2"/>
            </c:manualLayout>
          </c:layout>
          <c:overlay val="0"/>
        </c:title>
        <c:numFmt formatCode="#,##0" sourceLinked="0"/>
        <c:majorTickMark val="out"/>
        <c:minorTickMark val="none"/>
        <c:tickLblPos val="nextTo"/>
        <c:spPr>
          <a:ln w="15875">
            <a:solidFill>
              <a:srgbClr val="071D49"/>
            </a:solidFill>
          </a:ln>
        </c:spPr>
        <c:txPr>
          <a:bodyPr/>
          <a:lstStyle/>
          <a:p>
            <a:pPr>
              <a:defRPr sz="1200">
                <a:solidFill>
                  <a:srgbClr val="071D49"/>
                </a:solidFill>
              </a:defRPr>
            </a:pPr>
            <a:endParaRPr lang="en-US"/>
          </a:p>
        </c:txPr>
        <c:crossAx val="44409600"/>
        <c:crosses val="autoZero"/>
        <c:crossBetween val="between"/>
        <c:majorUnit val="10"/>
      </c:valAx>
      <c:spPr>
        <a:noFill/>
        <a:ln w="25384">
          <a:noFill/>
        </a:ln>
      </c:spPr>
    </c:plotArea>
    <c:plotVisOnly val="1"/>
    <c:dispBlanksAs val="gap"/>
    <c:showDLblsOverMax val="0"/>
  </c:chart>
  <c:txPr>
    <a:bodyPr/>
    <a:lstStyle/>
    <a:p>
      <a:pPr>
        <a:defRPr sz="1799">
          <a:solidFill>
            <a:srgbClr val="44546A"/>
          </a:solidFill>
          <a:latin typeface="Arial" panose="020B0604020202020204" pitchFamily="34" charset="0"/>
          <a:cs typeface="Arial" panose="020B0604020202020204" pitchFamily="34" charset="0"/>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75460088525671"/>
          <c:y val="0.15709096544580056"/>
          <c:w val="0.68220209235387863"/>
          <c:h val="0.62340789398557361"/>
        </c:manualLayout>
      </c:layout>
      <c:barChart>
        <c:barDir val="col"/>
        <c:grouping val="clustered"/>
        <c:varyColors val="0"/>
        <c:ser>
          <c:idx val="0"/>
          <c:order val="0"/>
          <c:tx>
            <c:strRef>
              <c:f>Sheet1!$B$1</c:f>
              <c:strCache>
                <c:ptCount val="1"/>
                <c:pt idx="0">
                  <c:v>DTG + 3TC</c:v>
                </c:pt>
              </c:strCache>
            </c:strRef>
          </c:tx>
          <c:spPr>
            <a:solidFill>
              <a:srgbClr val="002F5F">
                <a:alpha val="94000"/>
              </a:srgbClr>
            </a:solidFill>
          </c:spPr>
          <c:invertIfNegative val="0"/>
          <c:dLbls>
            <c:dLbl>
              <c:idx val="0"/>
              <c:tx>
                <c:rich>
                  <a:bodyPr/>
                  <a:lstStyle/>
                  <a:p>
                    <a:pPr>
                      <a:defRPr sz="1200" b="1">
                        <a:solidFill>
                          <a:srgbClr val="071D49"/>
                        </a:solidFill>
                      </a:defRPr>
                    </a:pPr>
                    <a:fld id="{994F836C-FDF8-48F3-B573-F14A45780D5F}" type="VALUE">
                      <a:rPr lang="en-US" sz="1200" b="1">
                        <a:solidFill>
                          <a:srgbClr val="071D49"/>
                        </a:solidFill>
                      </a:rPr>
                      <a:pPr>
                        <a:defRPr sz="1200" b="1">
                          <a:solidFill>
                            <a:srgbClr val="071D49"/>
                          </a:solidFill>
                        </a:defRPr>
                      </a:pPr>
                      <a:t>[VALUE]</a:t>
                    </a:fld>
                    <a:endParaRPr lang="en-GB"/>
                  </a:p>
                </c:rich>
              </c:tx>
              <c:spPr>
                <a:noFill/>
                <a:ln>
                  <a:noFill/>
                </a:ln>
                <a:effectLst>
                  <a:outerShdw blurRad="50800" dist="50800" dir="5400000" algn="ctr" rotWithShape="0">
                    <a:srgbClr val="FFFFFF"/>
                  </a:outerShdw>
                </a:effectLst>
              </c:spPr>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FBD0-4686-9801-1E9EF51A1E29}"/>
                </c:ext>
              </c:extLst>
            </c:dLbl>
            <c:dLbl>
              <c:idx val="1"/>
              <c:layout>
                <c:manualLayout>
                  <c:x val="0"/>
                  <c:y val="-6.4963249558985846E-3"/>
                </c:manualLayout>
              </c:layout>
              <c:tx>
                <c:rich>
                  <a:bodyPr/>
                  <a:lstStyle/>
                  <a:p>
                    <a:fld id="{6B4B1BDE-5BEB-43DC-A916-FACC3B7F56E3}" type="VALUE">
                      <a:rPr lang="en-US" sz="1200" b="1"/>
                      <a:pPr/>
                      <a:t>[VALUE]</a:t>
                    </a:fld>
                    <a:endParaRPr lang="en-GB"/>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FBD0-4686-9801-1E9EF51A1E29}"/>
                </c:ext>
              </c:extLst>
            </c:dLbl>
            <c:dLbl>
              <c:idx val="2"/>
              <c:layout>
                <c:manualLayout>
                  <c:x val="-2.7524305952220411E-3"/>
                  <c:y val="-4.8760043974766312E-2"/>
                </c:manualLayout>
              </c:layout>
              <c:tx>
                <c:rich>
                  <a:bodyPr/>
                  <a:lstStyle/>
                  <a:p>
                    <a:pPr>
                      <a:defRPr sz="1200" b="1">
                        <a:solidFill>
                          <a:srgbClr val="071D49"/>
                        </a:solidFill>
                      </a:defRPr>
                    </a:pPr>
                    <a:fld id="{5801D840-E226-4C61-9D5C-F27B4E513AE1}" type="VALUE">
                      <a:rPr lang="en-US" sz="1200" b="1">
                        <a:solidFill>
                          <a:srgbClr val="071D49"/>
                        </a:solidFill>
                      </a:rPr>
                      <a:pPr>
                        <a:defRPr sz="1200" b="1">
                          <a:solidFill>
                            <a:srgbClr val="071D49"/>
                          </a:solidFill>
                        </a:defRPr>
                      </a:pPr>
                      <a:t>[VALUE]</a:t>
                    </a:fld>
                    <a:endParaRPr lang="en-GB"/>
                  </a:p>
                </c:rich>
              </c:tx>
              <c:numFmt formatCode="#,##0.0" sourceLinked="0"/>
              <c:spPr>
                <a:noFill/>
                <a:ln>
                  <a:noFill/>
                </a:ln>
                <a:effectLst/>
              </c:spPr>
              <c:dLblPos val="outEnd"/>
              <c:showLegendKey val="0"/>
              <c:showVal val="1"/>
              <c:showCatName val="0"/>
              <c:showSerName val="0"/>
              <c:showPercent val="0"/>
              <c:showBubbleSize val="0"/>
              <c:extLst>
                <c:ext xmlns:c15="http://schemas.microsoft.com/office/drawing/2012/chart" uri="{CE6537A1-D6FC-4f65-9D91-7224C49458BB}">
                  <c15:layout>
                    <c:manualLayout>
                      <c:w val="5.6965338688247887E-2"/>
                      <c:h val="0.12634503713268236"/>
                    </c:manualLayout>
                  </c15:layout>
                  <c15:dlblFieldTable/>
                  <c15:showDataLabelsRange val="0"/>
                </c:ext>
                <c:ext xmlns:c16="http://schemas.microsoft.com/office/drawing/2014/chart" uri="{C3380CC4-5D6E-409C-BE32-E72D297353CC}">
                  <c16:uniqueId val="{00000002-FBD0-4686-9801-1E9EF51A1E29}"/>
                </c:ext>
              </c:extLst>
            </c:dLbl>
            <c:dLbl>
              <c:idx val="3"/>
              <c:layout>
                <c:manualLayout>
                  <c:x val="0"/>
                  <c:y val="-4.7514619883040933E-2"/>
                </c:manualLayout>
              </c:layout>
              <c:tx>
                <c:rich>
                  <a:bodyPr/>
                  <a:lstStyle/>
                  <a:p>
                    <a:pPr>
                      <a:defRPr sz="1200" b="1">
                        <a:solidFill>
                          <a:srgbClr val="071D49"/>
                        </a:solidFill>
                      </a:defRPr>
                    </a:pPr>
                    <a:fld id="{97BCA22A-30A1-41A4-B735-96B251B6CA20}" type="VALUE">
                      <a:rPr lang="en-US" sz="1200" b="1">
                        <a:solidFill>
                          <a:srgbClr val="071D49"/>
                        </a:solidFill>
                      </a:rPr>
                      <a:pPr>
                        <a:defRPr sz="1200" b="1">
                          <a:solidFill>
                            <a:srgbClr val="071D49"/>
                          </a:solidFill>
                        </a:defRPr>
                      </a:pPr>
                      <a:t>[VALUE]</a:t>
                    </a:fld>
                    <a:endParaRPr lang="en-GB"/>
                  </a:p>
                </c:rich>
              </c:tx>
              <c:numFmt formatCode="#,##0.0000" sourceLinked="0"/>
              <c:spPr>
                <a:noFill/>
                <a:ln>
                  <a:noFill/>
                </a:ln>
                <a:effectLst/>
              </c:spPr>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FBD0-4686-9801-1E9EF51A1E29}"/>
                </c:ext>
              </c:extLst>
            </c:dLbl>
            <c:spPr>
              <a:noFill/>
              <a:ln>
                <a:noFill/>
              </a:ln>
              <a:effectLst/>
            </c:spPr>
            <c:txPr>
              <a:bodyPr/>
              <a:lstStyle/>
              <a:p>
                <a:pPr>
                  <a:defRPr sz="1200" b="1">
                    <a:solidFill>
                      <a:srgbClr val="071D49"/>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Sheet1!$D$2:$D$5</c:f>
                <c:numCache>
                  <c:formatCode>General</c:formatCode>
                  <c:ptCount val="4"/>
                  <c:pt idx="0">
                    <c:v>0.28790000000000004</c:v>
                  </c:pt>
                  <c:pt idx="1">
                    <c:v>0.5129999999999999</c:v>
                  </c:pt>
                  <c:pt idx="2">
                    <c:v>2.104099999999999</c:v>
                  </c:pt>
                  <c:pt idx="3">
                    <c:v>2.0160000000000004E-2</c:v>
                  </c:pt>
                </c:numCache>
              </c:numRef>
            </c:plus>
            <c:minus>
              <c:numRef>
                <c:f>Sheet1!$E$2:$E$5</c:f>
                <c:numCache>
                  <c:formatCode>General</c:formatCode>
                  <c:ptCount val="4"/>
                  <c:pt idx="0">
                    <c:v>0.28420000000000001</c:v>
                  </c:pt>
                  <c:pt idx="1">
                    <c:v>0.50930000000000009</c:v>
                  </c:pt>
                  <c:pt idx="2">
                    <c:v>2.0488000000000008</c:v>
                  </c:pt>
                  <c:pt idx="3">
                    <c:v>2.0119999999999999E-2</c:v>
                  </c:pt>
                </c:numCache>
              </c:numRef>
            </c:minus>
            <c:spPr>
              <a:ln w="15875">
                <a:solidFill>
                  <a:srgbClr val="808080"/>
                </a:solidFill>
              </a:ln>
            </c:spPr>
          </c:errBars>
          <c:cat>
            <c:strRef>
              <c:f>Sheet1!$A$2:$A$5</c:f>
              <c:strCache>
                <c:ptCount val="4"/>
                <c:pt idx="0">
                  <c:v>Serum bone-specific alkaline phosphatase</c:v>
                </c:pt>
                <c:pt idx="1">
                  <c:v>Serum 
osteocalcin</c:v>
                </c:pt>
                <c:pt idx="2">
                  <c:v>Serum procollagen 1 
N-terminal propeptide</c:v>
                </c:pt>
                <c:pt idx="3">
                  <c:v>Serum type 1 collagen 
C-telopeptide</c:v>
                </c:pt>
              </c:strCache>
            </c:strRef>
          </c:cat>
          <c:val>
            <c:numRef>
              <c:f>Sheet1!$B$2:$B$5</c:f>
              <c:numCache>
                <c:formatCode>0.00</c:formatCode>
                <c:ptCount val="4"/>
                <c:pt idx="0">
                  <c:v>-0.03</c:v>
                </c:pt>
                <c:pt idx="1">
                  <c:v>-1.1499999999999999</c:v>
                </c:pt>
                <c:pt idx="2">
                  <c:v>9.3000000000000007</c:v>
                </c:pt>
                <c:pt idx="3">
                  <c:v>6.0199999999999997E-2</c:v>
                </c:pt>
              </c:numCache>
            </c:numRef>
          </c:val>
          <c:extLst>
            <c:ext xmlns:c16="http://schemas.microsoft.com/office/drawing/2014/chart" uri="{C3380CC4-5D6E-409C-BE32-E72D297353CC}">
              <c16:uniqueId val="{00000004-FBD0-4686-9801-1E9EF51A1E29}"/>
            </c:ext>
          </c:extLst>
        </c:ser>
        <c:ser>
          <c:idx val="1"/>
          <c:order val="1"/>
          <c:tx>
            <c:strRef>
              <c:f>Sheet1!$C$1</c:f>
              <c:strCache>
                <c:ptCount val="1"/>
                <c:pt idx="0">
                  <c:v>TBR</c:v>
                </c:pt>
              </c:strCache>
            </c:strRef>
          </c:tx>
          <c:spPr>
            <a:solidFill>
              <a:srgbClr val="FF6600"/>
            </a:solidFill>
            <a:ln>
              <a:noFill/>
            </a:ln>
          </c:spPr>
          <c:invertIfNegative val="0"/>
          <c:dLbls>
            <c:dLbl>
              <c:idx val="0"/>
              <c:tx>
                <c:rich>
                  <a:bodyPr/>
                  <a:lstStyle/>
                  <a:p>
                    <a:fld id="{EEE1940A-DA6D-4754-8CC7-7C56A6B1DE20}" type="VALUE">
                      <a:rPr lang="en-US">
                        <a:solidFill>
                          <a:srgbClr val="FF6600"/>
                        </a:solidFill>
                      </a:rPr>
                      <a:pPr/>
                      <a:t>[VALUE]</a:t>
                    </a:fld>
                    <a:endParaRPr lang="en-GB"/>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FBD0-4686-9801-1E9EF51A1E29}"/>
                </c:ext>
              </c:extLst>
            </c:dLbl>
            <c:dLbl>
              <c:idx val="1"/>
              <c:layout>
                <c:manualLayout>
                  <c:x val="0"/>
                  <c:y val="-1.2993161453586918E-2"/>
                </c:manualLayout>
              </c:layout>
              <c:spPr>
                <a:noFill/>
                <a:ln>
                  <a:noFill/>
                </a:ln>
                <a:effectLst/>
              </c:spPr>
              <c:txPr>
                <a:bodyPr/>
                <a:lstStyle/>
                <a:p>
                  <a:pPr>
                    <a:defRPr b="1">
                      <a:solidFill>
                        <a:srgbClr val="FF6600"/>
                      </a:solidFill>
                    </a:defRPr>
                  </a:pPr>
                  <a:endParaRPr lang="en-US"/>
                </a:p>
              </c:txPr>
              <c:dLblPos val="out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6-FBD0-4686-9801-1E9EF51A1E29}"/>
                </c:ext>
              </c:extLst>
            </c:dLbl>
            <c:dLbl>
              <c:idx val="2"/>
              <c:layout>
                <c:manualLayout>
                  <c:x val="1.3888890407796413E-3"/>
                  <c:y val="-7.5015519943200853E-2"/>
                </c:manualLayout>
              </c:layout>
              <c:numFmt formatCode="#,##0.0" sourceLinked="0"/>
              <c:spPr>
                <a:noFill/>
                <a:ln>
                  <a:noFill/>
                </a:ln>
                <a:effectLst/>
              </c:spPr>
              <c:txPr>
                <a:bodyPr/>
                <a:lstStyle/>
                <a:p>
                  <a:pPr>
                    <a:defRPr b="1">
                      <a:solidFill>
                        <a:srgbClr val="FF6600"/>
                      </a:solidFill>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BD0-4686-9801-1E9EF51A1E29}"/>
                </c:ext>
              </c:extLst>
            </c:dLbl>
            <c:dLbl>
              <c:idx val="3"/>
              <c:numFmt formatCode="#,##0.0000" sourceLinked="0"/>
              <c:spPr>
                <a:noFill/>
                <a:ln>
                  <a:noFill/>
                </a:ln>
                <a:effectLst/>
              </c:spPr>
              <c:txPr>
                <a:bodyPr/>
                <a:lstStyle/>
                <a:p>
                  <a:pPr>
                    <a:defRPr b="1">
                      <a:solidFill>
                        <a:srgbClr val="FF6600"/>
                      </a:solidFill>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FBD0-4686-9801-1E9EF51A1E29}"/>
                </c:ext>
              </c:extLst>
            </c:dLbl>
            <c:spPr>
              <a:noFill/>
              <a:ln>
                <a:noFill/>
              </a:ln>
              <a:effectLst/>
            </c:spPr>
            <c:txPr>
              <a:bodyPr/>
              <a:lstStyle/>
              <a:p>
                <a:pPr>
                  <a:defRPr b="1">
                    <a:solidFill>
                      <a:srgbClr val="FF66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Sheet1!$F$2:$F$5</c:f>
                <c:numCache>
                  <c:formatCode>General</c:formatCode>
                  <c:ptCount val="4"/>
                  <c:pt idx="0">
                    <c:v>0.22870000000000001</c:v>
                  </c:pt>
                  <c:pt idx="1">
                    <c:v>0.54940000000000011</c:v>
                  </c:pt>
                  <c:pt idx="2">
                    <c:v>1.9897999999999989</c:v>
                  </c:pt>
                  <c:pt idx="3">
                    <c:v>1.7489999999999999E-2</c:v>
                  </c:pt>
                </c:numCache>
              </c:numRef>
            </c:plus>
            <c:minus>
              <c:numRef>
                <c:f>Sheet1!$G$2:$G$5</c:f>
                <c:numCache>
                  <c:formatCode>General</c:formatCode>
                  <c:ptCount val="4"/>
                  <c:pt idx="0">
                    <c:v>0.23249999999999998</c:v>
                  </c:pt>
                  <c:pt idx="1">
                    <c:v>0.54799999999999993</c:v>
                  </c:pt>
                  <c:pt idx="2">
                    <c:v>1.9403000000000006</c:v>
                  </c:pt>
                  <c:pt idx="3">
                    <c:v>1.7489999999999999E-2</c:v>
                  </c:pt>
                </c:numCache>
              </c:numRef>
            </c:minus>
            <c:spPr>
              <a:ln w="15875">
                <a:solidFill>
                  <a:srgbClr val="808080"/>
                </a:solidFill>
              </a:ln>
            </c:spPr>
          </c:errBars>
          <c:cat>
            <c:strRef>
              <c:f>Sheet1!$A$2:$A$5</c:f>
              <c:strCache>
                <c:ptCount val="4"/>
                <c:pt idx="0">
                  <c:v>Serum bone-specific alkaline phosphatase</c:v>
                </c:pt>
                <c:pt idx="1">
                  <c:v>Serum 
osteocalcin</c:v>
                </c:pt>
                <c:pt idx="2">
                  <c:v>Serum procollagen 1 
N-terminal propeptide</c:v>
                </c:pt>
                <c:pt idx="3">
                  <c:v>Serum type 1 collagen 
C-telopeptide</c:v>
                </c:pt>
              </c:strCache>
            </c:strRef>
          </c:cat>
          <c:val>
            <c:numRef>
              <c:f>Sheet1!$C$2:$C$5</c:f>
              <c:numCache>
                <c:formatCode>0.00</c:formatCode>
                <c:ptCount val="4"/>
                <c:pt idx="0">
                  <c:v>-0.34</c:v>
                </c:pt>
                <c:pt idx="1">
                  <c:v>0.69</c:v>
                </c:pt>
                <c:pt idx="2">
                  <c:v>6.4</c:v>
                </c:pt>
                <c:pt idx="3">
                  <c:v>3.1E-2</c:v>
                </c:pt>
              </c:numCache>
            </c:numRef>
          </c:val>
          <c:extLst>
            <c:ext xmlns:c16="http://schemas.microsoft.com/office/drawing/2014/chart" uri="{C3380CC4-5D6E-409C-BE32-E72D297353CC}">
              <c16:uniqueId val="{00000009-FBD0-4686-9801-1E9EF51A1E29}"/>
            </c:ext>
          </c:extLst>
        </c:ser>
        <c:dLbls>
          <c:showLegendKey val="0"/>
          <c:showVal val="0"/>
          <c:showCatName val="0"/>
          <c:showSerName val="0"/>
          <c:showPercent val="0"/>
          <c:showBubbleSize val="0"/>
        </c:dLbls>
        <c:gapWidth val="92"/>
        <c:axId val="44409600"/>
        <c:axId val="44411136"/>
      </c:barChart>
      <c:catAx>
        <c:axId val="44409600"/>
        <c:scaling>
          <c:orientation val="minMax"/>
        </c:scaling>
        <c:delete val="0"/>
        <c:axPos val="b"/>
        <c:numFmt formatCode="General" sourceLinked="1"/>
        <c:majorTickMark val="none"/>
        <c:minorTickMark val="none"/>
        <c:tickLblPos val="low"/>
        <c:spPr>
          <a:ln w="15875">
            <a:solidFill>
              <a:srgbClr val="071D49"/>
            </a:solidFill>
          </a:ln>
        </c:spPr>
        <c:txPr>
          <a:bodyPr/>
          <a:lstStyle/>
          <a:p>
            <a:pPr>
              <a:defRPr>
                <a:solidFill>
                  <a:srgbClr val="071D49"/>
                </a:solidFill>
              </a:defRPr>
            </a:pPr>
            <a:endParaRPr lang="en-US"/>
          </a:p>
        </c:txPr>
        <c:crossAx val="44411136"/>
        <c:crosses val="autoZero"/>
        <c:auto val="1"/>
        <c:lblAlgn val="ctr"/>
        <c:lblOffset val="100"/>
        <c:noMultiLvlLbl val="0"/>
      </c:catAx>
      <c:valAx>
        <c:axId val="44411136"/>
        <c:scaling>
          <c:orientation val="minMax"/>
          <c:max val="20"/>
        </c:scaling>
        <c:delete val="0"/>
        <c:axPos val="l"/>
        <c:title>
          <c:tx>
            <c:rich>
              <a:bodyPr/>
              <a:lstStyle/>
              <a:p>
                <a:pPr>
                  <a:defRPr b="0">
                    <a:solidFill>
                      <a:srgbClr val="071D49"/>
                    </a:solidFill>
                  </a:defRPr>
                </a:pPr>
                <a:r>
                  <a:rPr lang="en-US" b="0" dirty="0">
                    <a:solidFill>
                      <a:srgbClr val="071D49"/>
                    </a:solidFill>
                  </a:rPr>
                  <a:t>Adjusted mean change </a:t>
                </a:r>
                <a:br>
                  <a:rPr lang="en-US" b="0" dirty="0">
                    <a:solidFill>
                      <a:srgbClr val="071D49"/>
                    </a:solidFill>
                  </a:rPr>
                </a:br>
                <a:r>
                  <a:rPr lang="en-US" b="0" dirty="0">
                    <a:solidFill>
                      <a:srgbClr val="071D49"/>
                    </a:solidFill>
                  </a:rPr>
                  <a:t>from baseline, µg/L</a:t>
                </a:r>
                <a:r>
                  <a:rPr lang="en-US" b="0" baseline="30000" dirty="0">
                    <a:solidFill>
                      <a:srgbClr val="071D49"/>
                    </a:solidFill>
                  </a:rPr>
                  <a:t>c</a:t>
                </a:r>
              </a:p>
            </c:rich>
          </c:tx>
          <c:layout>
            <c:manualLayout>
              <c:xMode val="edge"/>
              <c:yMode val="edge"/>
              <c:x val="0.14604878944988733"/>
              <c:y val="0.23616676499936107"/>
            </c:manualLayout>
          </c:layout>
          <c:overlay val="0"/>
        </c:title>
        <c:numFmt formatCode="0" sourceLinked="0"/>
        <c:majorTickMark val="out"/>
        <c:minorTickMark val="none"/>
        <c:tickLblPos val="nextTo"/>
        <c:spPr>
          <a:ln w="15875">
            <a:solidFill>
              <a:srgbClr val="071D49"/>
            </a:solidFill>
          </a:ln>
        </c:spPr>
        <c:txPr>
          <a:bodyPr/>
          <a:lstStyle/>
          <a:p>
            <a:pPr>
              <a:defRPr>
                <a:solidFill>
                  <a:srgbClr val="071D49"/>
                </a:solidFill>
              </a:defRPr>
            </a:pPr>
            <a:endParaRPr lang="en-US"/>
          </a:p>
        </c:txPr>
        <c:crossAx val="44409600"/>
        <c:crosses val="autoZero"/>
        <c:crossBetween val="between"/>
      </c:valAx>
      <c:spPr>
        <a:noFill/>
        <a:ln w="25400">
          <a:noFill/>
        </a:ln>
      </c:spPr>
    </c:plotArea>
    <c:plotVisOnly val="1"/>
    <c:dispBlanksAs val="gap"/>
    <c:showDLblsOverMax val="0"/>
  </c:chart>
  <c:txPr>
    <a:bodyPr/>
    <a:lstStyle/>
    <a:p>
      <a:pPr>
        <a:defRPr sz="1200">
          <a:latin typeface="Arial" panose="020B0604020202020204" pitchFamily="34" charset="0"/>
          <a:cs typeface="Arial" panose="020B0604020202020204" pitchFamily="34" charset="0"/>
        </a:defRPr>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313382539082407"/>
          <c:y val="8.3408021970281673E-2"/>
          <c:w val="0.87420402303574263"/>
          <c:h val="0.63068512025637968"/>
        </c:manualLayout>
      </c:layout>
      <c:barChart>
        <c:barDir val="col"/>
        <c:grouping val="clustered"/>
        <c:varyColors val="0"/>
        <c:ser>
          <c:idx val="3"/>
          <c:order val="0"/>
          <c:tx>
            <c:strRef>
              <c:f>Sheet1!$B$1</c:f>
              <c:strCache>
                <c:ptCount val="1"/>
                <c:pt idx="0">
                  <c:v>DTG+3TC</c:v>
                </c:pt>
              </c:strCache>
            </c:strRef>
          </c:tx>
          <c:spPr>
            <a:solidFill>
              <a:srgbClr val="002F5F"/>
            </a:solidFill>
            <a:ln>
              <a:solidFill>
                <a:srgbClr val="002F5F"/>
              </a:solidFill>
            </a:ln>
          </c:spPr>
          <c:invertIfNegative val="0"/>
          <c:dLbls>
            <c:dLbl>
              <c:idx val="0"/>
              <c:layout>
                <c:manualLayout>
                  <c:x val="0"/>
                  <c:y val="-4.125853596876039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7D5-4694-90DE-084283797B10}"/>
                </c:ext>
              </c:extLst>
            </c:dLbl>
            <c:dLbl>
              <c:idx val="1"/>
              <c:layout>
                <c:manualLayout>
                  <c:x val="0"/>
                  <c:y val="-4.500901662922782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7D5-4694-90DE-084283797B10}"/>
                </c:ext>
              </c:extLst>
            </c:dLbl>
            <c:dLbl>
              <c:idx val="2"/>
              <c:layout>
                <c:manualLayout>
                  <c:x val="1.3917884481558804E-3"/>
                  <c:y val="-5.626104928401525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7D5-4694-90DE-084283797B10}"/>
                </c:ext>
              </c:extLst>
            </c:dLbl>
            <c:dLbl>
              <c:idx val="3"/>
              <c:layout>
                <c:manualLayout>
                  <c:x val="8.3507306889352827E-3"/>
                  <c:y val="-6.188706561140897E-2"/>
                </c:manualLayout>
              </c:layout>
              <c:spPr>
                <a:noFill/>
                <a:ln>
                  <a:noFill/>
                </a:ln>
                <a:effectLst/>
              </c:spPr>
              <c:txPr>
                <a:bodyPr wrap="square" lIns="38100" tIns="19050" rIns="38100" bIns="19050" anchor="ctr">
                  <a:noAutofit/>
                </a:bodyPr>
                <a:lstStyle/>
                <a:p>
                  <a:pPr>
                    <a:defRPr sz="1600" b="1">
                      <a:solidFill>
                        <a:srgbClr val="002F5F"/>
                      </a:solidFil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6.4669395448742187E-2"/>
                      <c:h val="9.6788922275061237E-2"/>
                    </c:manualLayout>
                  </c15:layout>
                </c:ext>
                <c:ext xmlns:c16="http://schemas.microsoft.com/office/drawing/2014/chart" uri="{C3380CC4-5D6E-409C-BE32-E72D297353CC}">
                  <c16:uniqueId val="{00000003-77D5-4694-90DE-084283797B10}"/>
                </c:ext>
              </c:extLst>
            </c:dLbl>
            <c:dLbl>
              <c:idx val="4"/>
              <c:layout>
                <c:manualLayout>
                  <c:x val="-2.7835768963117608E-3"/>
                  <c:y val="-3.00062079772803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7D5-4694-90DE-084283797B10}"/>
                </c:ext>
              </c:extLst>
            </c:dLbl>
            <c:spPr>
              <a:noFill/>
              <a:ln>
                <a:noFill/>
              </a:ln>
              <a:effectLst/>
            </c:spPr>
            <c:txPr>
              <a:bodyPr wrap="square" lIns="38100" tIns="19050" rIns="38100" bIns="19050" anchor="ctr">
                <a:spAutoFit/>
              </a:bodyPr>
              <a:lstStyle/>
              <a:p>
                <a:pPr>
                  <a:defRPr sz="1600" b="1">
                    <a:solidFill>
                      <a:srgbClr val="002F5F"/>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Sheet1!$F$2:$F$6</c:f>
                <c:numCache>
                  <c:formatCode>General</c:formatCode>
                  <c:ptCount val="5"/>
                  <c:pt idx="0">
                    <c:v>-1.5999999999999996</c:v>
                  </c:pt>
                  <c:pt idx="1">
                    <c:v>-2.2000000000000002</c:v>
                  </c:pt>
                  <c:pt idx="2">
                    <c:v>2.6</c:v>
                  </c:pt>
                  <c:pt idx="3">
                    <c:v>4.3000000000000043</c:v>
                  </c:pt>
                  <c:pt idx="4">
                    <c:v>2.4000000000000021</c:v>
                  </c:pt>
                </c:numCache>
              </c:numRef>
            </c:plus>
            <c:minus>
              <c:numRef>
                <c:f>Sheet1!$G$2:$G$6</c:f>
                <c:numCache>
                  <c:formatCode>General</c:formatCode>
                  <c:ptCount val="5"/>
                  <c:pt idx="0">
                    <c:v>-1.7000000000000002</c:v>
                  </c:pt>
                  <c:pt idx="1">
                    <c:v>-2.2999999999999998</c:v>
                  </c:pt>
                  <c:pt idx="2">
                    <c:v>2.5</c:v>
                  </c:pt>
                  <c:pt idx="3">
                    <c:v>4.1000000000000032</c:v>
                  </c:pt>
                  <c:pt idx="4">
                    <c:v>2.300000000000002</c:v>
                  </c:pt>
                </c:numCache>
              </c:numRef>
            </c:minus>
            <c:spPr>
              <a:ln w="15875">
                <a:solidFill>
                  <a:srgbClr val="808080"/>
                </a:solidFill>
              </a:ln>
            </c:spPr>
          </c:errBars>
          <c:cat>
            <c:strRef>
              <c:f>Sheet1!$A$2:$A$6</c:f>
              <c:strCache>
                <c:ptCount val="5"/>
                <c:pt idx="0">
                  <c:v>Total cholesterol
(mmol/L)</c:v>
                </c:pt>
                <c:pt idx="1">
                  <c:v>HDL cholesterol (mmol/L)</c:v>
                </c:pt>
                <c:pt idx="2">
                  <c:v>LDL cholesterol (mmol/L)</c:v>
                </c:pt>
                <c:pt idx="3">
                  <c:v>Triglycerides 
(mmol/L)</c:v>
                </c:pt>
                <c:pt idx="4">
                  <c:v>Total cholesterol/
HDL cholesterol ratio</c:v>
                </c:pt>
              </c:strCache>
            </c:strRef>
          </c:cat>
          <c:val>
            <c:numRef>
              <c:f>Sheet1!$B$2:$B$6</c:f>
              <c:numCache>
                <c:formatCode>General</c:formatCode>
                <c:ptCount val="5"/>
                <c:pt idx="0">
                  <c:v>-4.5</c:v>
                </c:pt>
                <c:pt idx="1">
                  <c:v>-1.2</c:v>
                </c:pt>
                <c:pt idx="2">
                  <c:v>-5.5</c:v>
                </c:pt>
                <c:pt idx="3">
                  <c:v>-11.2</c:v>
                </c:pt>
                <c:pt idx="4">
                  <c:v>-3.3000000000000029</c:v>
                </c:pt>
              </c:numCache>
            </c:numRef>
          </c:val>
          <c:extLst>
            <c:ext xmlns:c16="http://schemas.microsoft.com/office/drawing/2014/chart" uri="{C3380CC4-5D6E-409C-BE32-E72D297353CC}">
              <c16:uniqueId val="{00000005-77D5-4694-90DE-084283797B10}"/>
            </c:ext>
          </c:extLst>
        </c:ser>
        <c:ser>
          <c:idx val="4"/>
          <c:order val="1"/>
          <c:tx>
            <c:strRef>
              <c:f>Sheet1!$C$1</c:f>
              <c:strCache>
                <c:ptCount val="1"/>
                <c:pt idx="0">
                  <c:v>TAF-based regimen</c:v>
                </c:pt>
              </c:strCache>
            </c:strRef>
          </c:tx>
          <c:spPr>
            <a:solidFill>
              <a:srgbClr val="FF6600"/>
            </a:solidFill>
            <a:ln w="6350">
              <a:solidFill>
                <a:srgbClr val="FF6600"/>
              </a:solidFill>
            </a:ln>
          </c:spPr>
          <c:invertIfNegative val="0"/>
          <c:dLbls>
            <c:dLbl>
              <c:idx val="0"/>
              <c:layout>
                <c:manualLayout>
                  <c:x val="-1.3917884481558804E-3"/>
                  <c:y val="-2.625543198012029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7D5-4694-90DE-084283797B10}"/>
                </c:ext>
              </c:extLst>
            </c:dLbl>
            <c:dLbl>
              <c:idx val="1"/>
              <c:layout>
                <c:manualLayout>
                  <c:x val="1.3917884481558804E-3"/>
                  <c:y val="-5.8137175624326999E-2"/>
                </c:manualLayout>
              </c:layout>
              <c:spPr>
                <a:noFill/>
                <a:ln>
                  <a:noFill/>
                </a:ln>
                <a:effectLst/>
              </c:spPr>
              <c:txPr>
                <a:bodyPr wrap="square" lIns="38100" tIns="19050" rIns="38100" bIns="19050" anchor="ctr" anchorCtr="0">
                  <a:noAutofit/>
                </a:bodyPr>
                <a:lstStyle/>
                <a:p>
                  <a:pPr algn="ctr">
                    <a:defRPr sz="1600" b="1">
                      <a:solidFill>
                        <a:srgbClr val="FF6600"/>
                      </a:solidFil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4.8274127529465923E-2"/>
                      <c:h val="5.9281162303460803E-2"/>
                    </c:manualLayout>
                  </c15:layout>
                </c:ext>
                <c:ext xmlns:c16="http://schemas.microsoft.com/office/drawing/2014/chart" uri="{C3380CC4-5D6E-409C-BE32-E72D297353CC}">
                  <c16:uniqueId val="{00000007-77D5-4694-90DE-084283797B10}"/>
                </c:ext>
              </c:extLst>
            </c:dLbl>
            <c:dLbl>
              <c:idx val="2"/>
              <c:layout>
                <c:manualLayout>
                  <c:x val="-1.0206330715406424E-16"/>
                  <c:y val="-3.750775997160046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77D5-4694-90DE-084283797B10}"/>
                </c:ext>
              </c:extLst>
            </c:dLbl>
            <c:dLbl>
              <c:idx val="3"/>
              <c:layout>
                <c:manualLayout>
                  <c:x val="-1.0206330715406424E-16"/>
                  <c:y val="-9.7520175926161107E-2"/>
                </c:manualLayout>
              </c:layout>
              <c:tx>
                <c:rich>
                  <a:bodyPr/>
                  <a:lstStyle/>
                  <a:p>
                    <a:r>
                      <a:rPr lang="en-US" dirty="0"/>
                      <a:t>6.0</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77D5-4694-90DE-084283797B10}"/>
                </c:ext>
              </c:extLst>
            </c:dLbl>
            <c:dLbl>
              <c:idx val="4"/>
              <c:layout>
                <c:manualLayout>
                  <c:x val="1.3917884481558804E-3"/>
                  <c:y val="-3.375698397444041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77D5-4694-90DE-084283797B10}"/>
                </c:ext>
              </c:extLst>
            </c:dLbl>
            <c:spPr>
              <a:noFill/>
              <a:ln>
                <a:noFill/>
              </a:ln>
              <a:effectLst/>
            </c:spPr>
            <c:txPr>
              <a:bodyPr wrap="square" lIns="38100" tIns="19050" rIns="38100" bIns="19050" anchor="ctr" anchorCtr="0">
                <a:spAutoFit/>
              </a:bodyPr>
              <a:lstStyle/>
              <a:p>
                <a:pPr algn="ctr">
                  <a:defRPr sz="1600" b="1">
                    <a:solidFill>
                      <a:srgbClr val="FF66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Sheet1!$I$2:$I$6</c:f>
                <c:numCache>
                  <c:formatCode>General</c:formatCode>
                  <c:ptCount val="5"/>
                  <c:pt idx="0">
                    <c:v>1.5</c:v>
                  </c:pt>
                  <c:pt idx="1">
                    <c:v>-1.72</c:v>
                  </c:pt>
                  <c:pt idx="2">
                    <c:v>-2.2200000000000002</c:v>
                  </c:pt>
                  <c:pt idx="3">
                    <c:v>5.4000000000000039</c:v>
                  </c:pt>
                  <c:pt idx="4">
                    <c:v>2.0000000000000018</c:v>
                  </c:pt>
                </c:numCache>
              </c:numRef>
            </c:plus>
            <c:minus>
              <c:numRef>
                <c:f>Sheet1!$J$2:$J$6</c:f>
                <c:numCache>
                  <c:formatCode>General</c:formatCode>
                  <c:ptCount val="5"/>
                  <c:pt idx="0">
                    <c:v>1.4999999999999998</c:v>
                  </c:pt>
                  <c:pt idx="1">
                    <c:v>-2</c:v>
                  </c:pt>
                  <c:pt idx="2">
                    <c:v>-2.5</c:v>
                  </c:pt>
                  <c:pt idx="3">
                    <c:v>5.1000000000000156</c:v>
                  </c:pt>
                  <c:pt idx="4">
                    <c:v>1.9999999999999907</c:v>
                  </c:pt>
                </c:numCache>
              </c:numRef>
            </c:minus>
            <c:spPr>
              <a:ln w="15875">
                <a:solidFill>
                  <a:srgbClr val="808080"/>
                </a:solidFill>
              </a:ln>
            </c:spPr>
          </c:errBars>
          <c:cat>
            <c:strRef>
              <c:f>Sheet1!$A$2:$A$6</c:f>
              <c:strCache>
                <c:ptCount val="5"/>
                <c:pt idx="0">
                  <c:v>Total cholesterol
(mmol/L)</c:v>
                </c:pt>
                <c:pt idx="1">
                  <c:v>HDL cholesterol (mmol/L)</c:v>
                </c:pt>
                <c:pt idx="2">
                  <c:v>LDL cholesterol (mmol/L)</c:v>
                </c:pt>
                <c:pt idx="3">
                  <c:v>Triglycerides 
(mmol/L)</c:v>
                </c:pt>
                <c:pt idx="4">
                  <c:v>Total cholesterol/
HDL cholesterol ratio</c:v>
                </c:pt>
              </c:strCache>
            </c:strRef>
          </c:cat>
          <c:val>
            <c:numRef>
              <c:f>Sheet1!$C$2:$C$6</c:f>
              <c:numCache>
                <c:formatCode>General</c:formatCode>
                <c:ptCount val="5"/>
                <c:pt idx="0">
                  <c:v>2.2999999999999998</c:v>
                </c:pt>
                <c:pt idx="1">
                  <c:v>1.7</c:v>
                </c:pt>
                <c:pt idx="2">
                  <c:v>2.2000000000000002</c:v>
                </c:pt>
                <c:pt idx="3">
                  <c:v>6.0000000000000053</c:v>
                </c:pt>
                <c:pt idx="4">
                  <c:v>0.49999999999998934</c:v>
                </c:pt>
              </c:numCache>
            </c:numRef>
          </c:val>
          <c:extLst>
            <c:ext xmlns:c16="http://schemas.microsoft.com/office/drawing/2014/chart" uri="{C3380CC4-5D6E-409C-BE32-E72D297353CC}">
              <c16:uniqueId val="{0000000B-77D5-4694-90DE-084283797B10}"/>
            </c:ext>
          </c:extLst>
        </c:ser>
        <c:dLbls>
          <c:dLblPos val="outEnd"/>
          <c:showLegendKey val="0"/>
          <c:showVal val="1"/>
          <c:showCatName val="0"/>
          <c:showSerName val="0"/>
          <c:showPercent val="0"/>
          <c:showBubbleSize val="0"/>
        </c:dLbls>
        <c:gapWidth val="92"/>
        <c:axId val="44409600"/>
        <c:axId val="44411136"/>
        <c:extLst/>
      </c:barChart>
      <c:catAx>
        <c:axId val="44409600"/>
        <c:scaling>
          <c:orientation val="minMax"/>
        </c:scaling>
        <c:delete val="0"/>
        <c:axPos val="b"/>
        <c:numFmt formatCode="General" sourceLinked="1"/>
        <c:majorTickMark val="none"/>
        <c:minorTickMark val="none"/>
        <c:tickLblPos val="low"/>
        <c:spPr>
          <a:ln w="19038">
            <a:solidFill>
              <a:srgbClr val="071D49"/>
            </a:solidFill>
          </a:ln>
        </c:spPr>
        <c:txPr>
          <a:bodyPr/>
          <a:lstStyle/>
          <a:p>
            <a:pPr>
              <a:defRPr sz="1600" b="0">
                <a:solidFill>
                  <a:srgbClr val="071D49"/>
                </a:solidFill>
                <a:latin typeface="Arial" panose="020B0604020202020204" pitchFamily="34" charset="0"/>
                <a:cs typeface="Arial" panose="020B0604020202020204" pitchFamily="34" charset="0"/>
              </a:defRPr>
            </a:pPr>
            <a:endParaRPr lang="en-US"/>
          </a:p>
        </c:txPr>
        <c:crossAx val="44411136"/>
        <c:crosses val="autoZero"/>
        <c:auto val="1"/>
        <c:lblAlgn val="ctr"/>
        <c:lblOffset val="100"/>
        <c:noMultiLvlLbl val="0"/>
      </c:catAx>
      <c:valAx>
        <c:axId val="44411136"/>
        <c:scaling>
          <c:orientation val="minMax"/>
        </c:scaling>
        <c:delete val="0"/>
        <c:axPos val="l"/>
        <c:title>
          <c:tx>
            <c:rich>
              <a:bodyPr/>
              <a:lstStyle/>
              <a:p>
                <a:pPr>
                  <a:defRPr sz="1600" b="0">
                    <a:solidFill>
                      <a:srgbClr val="071D49"/>
                    </a:solidFill>
                  </a:defRPr>
                </a:pPr>
                <a:r>
                  <a:rPr lang="en-US" sz="1600" b="0" i="0" baseline="0" dirty="0">
                    <a:solidFill>
                      <a:srgbClr val="071D49"/>
                    </a:solidFill>
                    <a:effectLst/>
                  </a:rPr>
                  <a:t>Change from baseline, %</a:t>
                </a:r>
                <a:r>
                  <a:rPr lang="en-US" sz="1600" b="0" i="0" baseline="30000" dirty="0">
                    <a:solidFill>
                      <a:srgbClr val="071D49"/>
                    </a:solidFill>
                    <a:effectLst/>
                  </a:rPr>
                  <a:t>b</a:t>
                </a:r>
                <a:endParaRPr lang="en-US" sz="1600" b="0" dirty="0">
                  <a:solidFill>
                    <a:srgbClr val="071D49"/>
                  </a:solidFill>
                  <a:effectLst/>
                </a:endParaRPr>
              </a:p>
            </c:rich>
          </c:tx>
          <c:layout>
            <c:manualLayout>
              <c:xMode val="edge"/>
              <c:yMode val="edge"/>
              <c:x val="1.3647965194329831E-2"/>
              <c:y val="5.3401894762085622E-2"/>
            </c:manualLayout>
          </c:layout>
          <c:overlay val="0"/>
        </c:title>
        <c:numFmt formatCode="General" sourceLinked="0"/>
        <c:majorTickMark val="out"/>
        <c:minorTickMark val="none"/>
        <c:tickLblPos val="nextTo"/>
        <c:spPr>
          <a:ln w="19038">
            <a:solidFill>
              <a:srgbClr val="071D49"/>
            </a:solidFill>
          </a:ln>
        </c:spPr>
        <c:txPr>
          <a:bodyPr/>
          <a:lstStyle/>
          <a:p>
            <a:pPr>
              <a:defRPr sz="1600" b="0">
                <a:solidFill>
                  <a:srgbClr val="071D49"/>
                </a:solidFill>
                <a:latin typeface="Arial" panose="020B0604020202020204" pitchFamily="34" charset="0"/>
                <a:cs typeface="Arial" panose="020B0604020202020204" pitchFamily="34" charset="0"/>
              </a:defRPr>
            </a:pPr>
            <a:endParaRPr lang="en-US"/>
          </a:p>
        </c:txPr>
        <c:crossAx val="44409600"/>
        <c:crosses val="autoZero"/>
        <c:crossBetween val="between"/>
      </c:valAx>
      <c:spPr>
        <a:noFill/>
        <a:ln w="25400">
          <a:noFill/>
        </a:ln>
      </c:spPr>
    </c:plotArea>
    <c:plotVisOnly val="1"/>
    <c:dispBlanksAs val="gap"/>
    <c:showDLblsOverMax val="0"/>
  </c:chart>
  <c:txPr>
    <a:bodyPr/>
    <a:lstStyle/>
    <a:p>
      <a:pPr>
        <a:defRPr sz="1799"/>
      </a:pPr>
      <a:endParaRPr lang="en-US"/>
    </a:p>
  </c:txPr>
  <c:externalData r:id="rId2">
    <c:autoUpdate val="0"/>
  </c:externalData>
  <c:userShapes r:id="rId3"/>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726808770115857"/>
          <c:y val="7.9952900297387247E-2"/>
          <c:w val="0.85273186668128664"/>
          <c:h val="0.67752192891210972"/>
        </c:manualLayout>
      </c:layout>
      <c:scatterChart>
        <c:scatterStyle val="lineMarker"/>
        <c:varyColors val="0"/>
        <c:ser>
          <c:idx val="1"/>
          <c:order val="0"/>
          <c:tx>
            <c:strRef>
              <c:f>Sheet1!$C$1</c:f>
              <c:strCache>
                <c:ptCount val="1"/>
                <c:pt idx="0">
                  <c:v>TAF-based regimens (N=371)</c:v>
                </c:pt>
              </c:strCache>
            </c:strRef>
          </c:tx>
          <c:spPr>
            <a:ln>
              <a:solidFill>
                <a:srgbClr val="FF6600"/>
              </a:solidFill>
            </a:ln>
          </c:spPr>
          <c:marker>
            <c:symbol val="square"/>
            <c:size val="8"/>
            <c:spPr>
              <a:solidFill>
                <a:srgbClr val="FF6600"/>
              </a:solidFill>
              <a:ln>
                <a:solidFill>
                  <a:srgbClr val="FF6600"/>
                </a:solidFill>
              </a:ln>
            </c:spPr>
          </c:marker>
          <c:errBars>
            <c:errDir val="y"/>
            <c:errBarType val="both"/>
            <c:errValType val="cust"/>
            <c:noEndCap val="0"/>
            <c:plus>
              <c:numRef>
                <c:f>Sheet1!$K$2:$K$4</c:f>
                <c:numCache>
                  <c:formatCode>General</c:formatCode>
                  <c:ptCount val="3"/>
                  <c:pt idx="0">
                    <c:v>0</c:v>
                  </c:pt>
                  <c:pt idx="1">
                    <c:v>7.0000000000000007E-2</c:v>
                  </c:pt>
                  <c:pt idx="2">
                    <c:v>6.7000000000000004E-2</c:v>
                  </c:pt>
                </c:numCache>
              </c:numRef>
            </c:plus>
            <c:minus>
              <c:numRef>
                <c:f>Sheet1!$L$2:$L$4</c:f>
                <c:numCache>
                  <c:formatCode>General</c:formatCode>
                  <c:ptCount val="3"/>
                  <c:pt idx="0">
                    <c:v>0</c:v>
                  </c:pt>
                  <c:pt idx="1">
                    <c:v>6.5000000000000002E-2</c:v>
                  </c:pt>
                  <c:pt idx="2">
                    <c:v>6.3E-2</c:v>
                  </c:pt>
                </c:numCache>
              </c:numRef>
            </c:minus>
            <c:spPr>
              <a:ln w="19050">
                <a:solidFill>
                  <a:srgbClr val="FF6600"/>
                </a:solidFill>
              </a:ln>
            </c:spPr>
          </c:errBars>
          <c:xVal>
            <c:numRef>
              <c:f>Sheet1!$D$2:$D$4</c:f>
              <c:numCache>
                <c:formatCode>General</c:formatCode>
                <c:ptCount val="3"/>
                <c:pt idx="0">
                  <c:v>0.5</c:v>
                </c:pt>
                <c:pt idx="1">
                  <c:v>24</c:v>
                </c:pt>
                <c:pt idx="2">
                  <c:v>48</c:v>
                </c:pt>
              </c:numCache>
            </c:numRef>
          </c:xVal>
          <c:yVal>
            <c:numRef>
              <c:f>Sheet1!$C$2:$C$4</c:f>
              <c:numCache>
                <c:formatCode>0.0</c:formatCode>
                <c:ptCount val="3"/>
                <c:pt idx="0" formatCode="General">
                  <c:v>1</c:v>
                </c:pt>
                <c:pt idx="1">
                  <c:v>1.0940000000000001</c:v>
                </c:pt>
                <c:pt idx="2">
                  <c:v>1.0449999999999999</c:v>
                </c:pt>
              </c:numCache>
            </c:numRef>
          </c:yVal>
          <c:smooth val="0"/>
          <c:extLst>
            <c:ext xmlns:c16="http://schemas.microsoft.com/office/drawing/2014/chart" uri="{C3380CC4-5D6E-409C-BE32-E72D297353CC}">
              <c16:uniqueId val="{00000000-5D90-4803-ABC2-A4B8E2DA107A}"/>
            </c:ext>
          </c:extLst>
        </c:ser>
        <c:ser>
          <c:idx val="0"/>
          <c:order val="1"/>
          <c:tx>
            <c:strRef>
              <c:f>Sheet1!$B$1</c:f>
              <c:strCache>
                <c:ptCount val="1"/>
                <c:pt idx="0">
                  <c:v>DTG/3TC (N=369)</c:v>
                </c:pt>
              </c:strCache>
            </c:strRef>
          </c:tx>
          <c:spPr>
            <a:ln>
              <a:solidFill>
                <a:srgbClr val="002F5F"/>
              </a:solidFill>
            </a:ln>
          </c:spPr>
          <c:marker>
            <c:symbol val="diamond"/>
            <c:size val="8"/>
            <c:spPr>
              <a:solidFill>
                <a:srgbClr val="002F5F"/>
              </a:solidFill>
              <a:ln>
                <a:solidFill>
                  <a:srgbClr val="002F5F"/>
                </a:solidFill>
              </a:ln>
            </c:spPr>
          </c:marker>
          <c:errBars>
            <c:errDir val="y"/>
            <c:errBarType val="both"/>
            <c:errValType val="cust"/>
            <c:noEndCap val="0"/>
            <c:plus>
              <c:numRef>
                <c:f>Sheet1!$N$2:$N$4</c:f>
                <c:numCache>
                  <c:formatCode>General</c:formatCode>
                  <c:ptCount val="3"/>
                  <c:pt idx="0">
                    <c:v>0</c:v>
                  </c:pt>
                  <c:pt idx="1">
                    <c:v>7.3999999999999996E-2</c:v>
                  </c:pt>
                  <c:pt idx="2">
                    <c:v>7.5999999999999998E-2</c:v>
                  </c:pt>
                </c:numCache>
              </c:numRef>
            </c:plus>
            <c:minus>
              <c:numRef>
                <c:f>Sheet1!$O$2:$O$4</c:f>
                <c:numCache>
                  <c:formatCode>General</c:formatCode>
                  <c:ptCount val="3"/>
                  <c:pt idx="0">
                    <c:v>0</c:v>
                  </c:pt>
                  <c:pt idx="1">
                    <c:v>7.0000000000000007E-2</c:v>
                  </c:pt>
                  <c:pt idx="2">
                    <c:v>7.0999999999999994E-2</c:v>
                  </c:pt>
                </c:numCache>
              </c:numRef>
            </c:minus>
            <c:spPr>
              <a:ln w="19050">
                <a:solidFill>
                  <a:srgbClr val="002F5F"/>
                </a:solidFill>
              </a:ln>
            </c:spPr>
          </c:errBars>
          <c:errBars>
            <c:errDir val="x"/>
            <c:errBarType val="both"/>
            <c:errValType val="fixedVal"/>
            <c:noEndCap val="1"/>
            <c:val val="0"/>
          </c:errBars>
          <c:xVal>
            <c:numRef>
              <c:f>Sheet1!$A$2:$A$4</c:f>
              <c:numCache>
                <c:formatCode>General</c:formatCode>
                <c:ptCount val="3"/>
                <c:pt idx="0">
                  <c:v>0.5</c:v>
                </c:pt>
                <c:pt idx="1">
                  <c:v>24</c:v>
                </c:pt>
                <c:pt idx="2">
                  <c:v>48</c:v>
                </c:pt>
              </c:numCache>
            </c:numRef>
          </c:xVal>
          <c:yVal>
            <c:numRef>
              <c:f>Sheet1!$B$2:$B$4</c:f>
              <c:numCache>
                <c:formatCode>0.0</c:formatCode>
                <c:ptCount val="3"/>
                <c:pt idx="0" formatCode="General">
                  <c:v>1</c:v>
                </c:pt>
                <c:pt idx="1">
                  <c:v>1.0209999999999999</c:v>
                </c:pt>
                <c:pt idx="2">
                  <c:v>0.90100000000000002</c:v>
                </c:pt>
              </c:numCache>
            </c:numRef>
          </c:yVal>
          <c:smooth val="0"/>
          <c:extLst>
            <c:ext xmlns:c16="http://schemas.microsoft.com/office/drawing/2014/chart" uri="{C3380CC4-5D6E-409C-BE32-E72D297353CC}">
              <c16:uniqueId val="{00000001-5D90-4803-ABC2-A4B8E2DA107A}"/>
            </c:ext>
          </c:extLst>
        </c:ser>
        <c:dLbls>
          <c:showLegendKey val="0"/>
          <c:showVal val="0"/>
          <c:showCatName val="0"/>
          <c:showSerName val="0"/>
          <c:showPercent val="0"/>
          <c:showBubbleSize val="0"/>
        </c:dLbls>
        <c:axId val="36805632"/>
        <c:axId val="36811520"/>
      </c:scatterChart>
      <c:valAx>
        <c:axId val="36805632"/>
        <c:scaling>
          <c:orientation val="minMax"/>
          <c:max val="50"/>
        </c:scaling>
        <c:delete val="1"/>
        <c:axPos val="b"/>
        <c:title>
          <c:tx>
            <c:rich>
              <a:bodyPr/>
              <a:lstStyle/>
              <a:p>
                <a:pPr>
                  <a:defRPr sz="1600">
                    <a:solidFill>
                      <a:srgbClr val="071D49"/>
                    </a:solidFill>
                  </a:defRPr>
                </a:pPr>
                <a:r>
                  <a:rPr lang="en-US" sz="1600" b="0" dirty="0">
                    <a:solidFill>
                      <a:srgbClr val="071D49"/>
                    </a:solidFill>
                  </a:rPr>
                  <a:t>Study visit</a:t>
                </a:r>
              </a:p>
            </c:rich>
          </c:tx>
          <c:layout>
            <c:manualLayout>
              <c:xMode val="edge"/>
              <c:yMode val="edge"/>
              <c:x val="0.50636945806492895"/>
              <c:y val="0.90163851525438055"/>
            </c:manualLayout>
          </c:layout>
          <c:overlay val="0"/>
        </c:title>
        <c:numFmt formatCode="General" sourceLinked="1"/>
        <c:majorTickMark val="out"/>
        <c:minorTickMark val="none"/>
        <c:tickLblPos val="nextTo"/>
        <c:crossAx val="36811520"/>
        <c:crossesAt val="-20"/>
        <c:crossBetween val="midCat"/>
      </c:valAx>
      <c:valAx>
        <c:axId val="36811520"/>
        <c:scaling>
          <c:orientation val="minMax"/>
          <c:max val="1.2"/>
          <c:min val="0.8"/>
        </c:scaling>
        <c:delete val="0"/>
        <c:axPos val="l"/>
        <c:title>
          <c:tx>
            <c:rich>
              <a:bodyPr/>
              <a:lstStyle/>
              <a:p>
                <a:pPr>
                  <a:defRPr sz="1600">
                    <a:solidFill>
                      <a:srgbClr val="071D49"/>
                    </a:solidFill>
                  </a:defRPr>
                </a:pPr>
                <a:r>
                  <a:rPr lang="en-US" sz="1600" b="0" dirty="0">
                    <a:solidFill>
                      <a:srgbClr val="071D49"/>
                    </a:solidFill>
                  </a:rPr>
                  <a:t>Estimated geometric mean ratio over baseline (95% CI)</a:t>
                </a:r>
              </a:p>
            </c:rich>
          </c:tx>
          <c:layout>
            <c:manualLayout>
              <c:xMode val="edge"/>
              <c:yMode val="edge"/>
              <c:x val="2.1978650249114211E-2"/>
              <c:y val="5.7184370253238068E-2"/>
            </c:manualLayout>
          </c:layout>
          <c:overlay val="0"/>
        </c:title>
        <c:numFmt formatCode="#,##0.0" sourceLinked="0"/>
        <c:majorTickMark val="out"/>
        <c:minorTickMark val="none"/>
        <c:tickLblPos val="nextTo"/>
        <c:spPr>
          <a:ln w="19050">
            <a:solidFill>
              <a:srgbClr val="071D49"/>
            </a:solidFill>
          </a:ln>
        </c:spPr>
        <c:txPr>
          <a:bodyPr/>
          <a:lstStyle/>
          <a:p>
            <a:pPr>
              <a:defRPr sz="1600">
                <a:solidFill>
                  <a:srgbClr val="071D49"/>
                </a:solidFill>
              </a:defRPr>
            </a:pPr>
            <a:endParaRPr lang="en-US"/>
          </a:p>
        </c:txPr>
        <c:crossAx val="36805632"/>
        <c:crossesAt val="-4"/>
        <c:crossBetween val="midCat"/>
        <c:majorUnit val="0.1"/>
      </c:valAx>
    </c:plotArea>
    <c:legend>
      <c:legendPos val="t"/>
      <c:overlay val="0"/>
      <c:txPr>
        <a:bodyPr/>
        <a:lstStyle/>
        <a:p>
          <a:pPr>
            <a:defRPr>
              <a:solidFill>
                <a:srgbClr val="071D49"/>
              </a:solidFill>
            </a:defRPr>
          </a:pPr>
          <a:endParaRPr lang="en-US"/>
        </a:p>
      </c:txPr>
    </c:legend>
    <c:plotVisOnly val="1"/>
    <c:dispBlanksAs val="gap"/>
    <c:showDLblsOverMax val="0"/>
  </c:chart>
  <c:txPr>
    <a:bodyPr/>
    <a:lstStyle/>
    <a:p>
      <a:pPr>
        <a:defRPr sz="1400">
          <a:latin typeface="+mn-lt"/>
          <a:cs typeface="Arial" panose="020B0604020202020204" pitchFamily="34" charset="0"/>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0.31936</cdr:x>
      <cdr:y>0.36544</cdr:y>
    </cdr:from>
    <cdr:to>
      <cdr:x>0.49044</cdr:x>
      <cdr:y>0.45912</cdr:y>
    </cdr:to>
    <cdr:sp macro="" textlink="">
      <cdr:nvSpPr>
        <cdr:cNvPr id="2" name="TextBox 50">
          <a:extLst xmlns:a="http://schemas.openxmlformats.org/drawingml/2006/main">
            <a:ext uri="{FF2B5EF4-FFF2-40B4-BE49-F238E27FC236}">
              <a16:creationId xmlns:a16="http://schemas.microsoft.com/office/drawing/2014/main" id="{B38E768C-2B8E-4BBF-810E-DEB263B81771}"/>
            </a:ext>
          </a:extLst>
        </cdr:cNvPr>
        <cdr:cNvSpPr txBox="1"/>
      </cdr:nvSpPr>
      <cdr:spPr>
        <a:xfrm xmlns:a="http://schemas.openxmlformats.org/drawingml/2006/main">
          <a:off x="1272958" y="840414"/>
          <a:ext cx="681920" cy="215444"/>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buNone/>
          </a:pPr>
          <a:r>
            <a:rPr lang="en-US" sz="1400" dirty="0">
              <a:solidFill>
                <a:srgbClr val="44546A"/>
              </a:solidFill>
              <a:latin typeface="Arial" panose="020B0604020202020204" pitchFamily="34" charset="0"/>
              <a:cs typeface="Arial" panose="020B0604020202020204" pitchFamily="34" charset="0"/>
            </a:rPr>
            <a:t>-</a:t>
          </a:r>
          <a:r>
            <a:rPr lang="en-US" sz="1400" dirty="0">
              <a:solidFill>
                <a:srgbClr val="071D49"/>
              </a:solidFill>
              <a:latin typeface="Arial" panose="020B0604020202020204" pitchFamily="34" charset="0"/>
              <a:cs typeface="Arial" panose="020B0604020202020204" pitchFamily="34" charset="0"/>
            </a:rPr>
            <a:t>1.2</a:t>
          </a:r>
        </a:p>
      </cdr:txBody>
    </cdr:sp>
  </cdr:relSizeAnchor>
  <cdr:relSizeAnchor xmlns:cdr="http://schemas.openxmlformats.org/drawingml/2006/chartDrawing">
    <cdr:from>
      <cdr:x>0.55503</cdr:x>
      <cdr:y>0.36362</cdr:y>
    </cdr:from>
    <cdr:to>
      <cdr:x>0.72612</cdr:x>
      <cdr:y>0.4573</cdr:y>
    </cdr:to>
    <cdr:sp macro="" textlink="">
      <cdr:nvSpPr>
        <cdr:cNvPr id="3" name="TextBox 50">
          <a:extLst xmlns:a="http://schemas.openxmlformats.org/drawingml/2006/main">
            <a:ext uri="{FF2B5EF4-FFF2-40B4-BE49-F238E27FC236}">
              <a16:creationId xmlns:a16="http://schemas.microsoft.com/office/drawing/2014/main" id="{871A5A32-7D6D-4477-A3F9-EEE8A450DC74}"/>
            </a:ext>
          </a:extLst>
        </cdr:cNvPr>
        <cdr:cNvSpPr txBox="1"/>
      </cdr:nvSpPr>
      <cdr:spPr>
        <a:xfrm xmlns:a="http://schemas.openxmlformats.org/drawingml/2006/main">
          <a:off x="2212324" y="836226"/>
          <a:ext cx="681960" cy="215444"/>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buNone/>
          </a:pPr>
          <a:r>
            <a:rPr lang="en-US" sz="1400" dirty="0">
              <a:solidFill>
                <a:srgbClr val="071D49"/>
              </a:solidFill>
              <a:latin typeface="Arial" panose="020B0604020202020204" pitchFamily="34" charset="0"/>
              <a:cs typeface="Arial" panose="020B0604020202020204" pitchFamily="34" charset="0"/>
            </a:rPr>
            <a:t>0.7</a:t>
          </a:r>
        </a:p>
      </cdr:txBody>
    </cdr:sp>
  </cdr:relSizeAnchor>
</c:userShapes>
</file>

<file path=ppt/drawings/drawing2.xml><?xml version="1.0" encoding="utf-8"?>
<c:userShapes xmlns:c="http://schemas.openxmlformats.org/drawingml/2006/chart">
  <cdr:relSizeAnchor xmlns:cdr="http://schemas.openxmlformats.org/drawingml/2006/chartDrawing">
    <cdr:from>
      <cdr:x>0.35345</cdr:x>
      <cdr:y>0.3804</cdr:y>
    </cdr:from>
    <cdr:to>
      <cdr:x>0.38793</cdr:x>
      <cdr:y>0.41772</cdr:y>
    </cdr:to>
    <cdr:sp macro="" textlink="">
      <cdr:nvSpPr>
        <cdr:cNvPr id="2" name="TextBox 1"/>
        <cdr:cNvSpPr txBox="1"/>
      </cdr:nvSpPr>
      <cdr:spPr>
        <a:xfrm xmlns:a="http://schemas.openxmlformats.org/drawingml/2006/main">
          <a:off x="2952328" y="1725694"/>
          <a:ext cx="288032" cy="169277"/>
        </a:xfrm>
        <a:prstGeom xmlns:a="http://schemas.openxmlformats.org/drawingml/2006/main" prst="rect">
          <a:avLst/>
        </a:prstGeom>
        <a:noFill xmlns:a="http://schemas.openxmlformats.org/drawingml/2006/main"/>
      </cdr:spPr>
      <cdr:txBody>
        <a:bodyPr xmlns:a="http://schemas.openxmlformats.org/drawingml/2006/main" vertOverflow="clip" wrap="square" lIns="0" tIns="0" rIns="0" bIns="0" rtlCol="0">
          <a:spAutoFit/>
        </a:bodyPr>
        <a:lstStyle xmlns:a="http://schemas.openxmlformats.org/drawingml/2006/main"/>
        <a:p xmlns:a="http://schemas.openxmlformats.org/drawingml/2006/main">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0.35345</cdr:x>
      <cdr:y>0.3804</cdr:y>
    </cdr:from>
    <cdr:to>
      <cdr:x>0.38793</cdr:x>
      <cdr:y>0.41772</cdr:y>
    </cdr:to>
    <cdr:sp macro="" textlink="">
      <cdr:nvSpPr>
        <cdr:cNvPr id="2" name="TextBox 1"/>
        <cdr:cNvSpPr txBox="1"/>
      </cdr:nvSpPr>
      <cdr:spPr>
        <a:xfrm xmlns:a="http://schemas.openxmlformats.org/drawingml/2006/main">
          <a:off x="2952328" y="1725694"/>
          <a:ext cx="288032" cy="169277"/>
        </a:xfrm>
        <a:prstGeom xmlns:a="http://schemas.openxmlformats.org/drawingml/2006/main" prst="rect">
          <a:avLst/>
        </a:prstGeom>
        <a:noFill xmlns:a="http://schemas.openxmlformats.org/drawingml/2006/main"/>
      </cdr:spPr>
      <cdr:txBody>
        <a:bodyPr xmlns:a="http://schemas.openxmlformats.org/drawingml/2006/main" vertOverflow="clip" wrap="square" lIns="0" tIns="0" rIns="0" bIns="0" rtlCol="0">
          <a:spAutoFit/>
        </a:bodyPr>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231A79A-A19B-4497-A1AB-45435BE30F6C}"/>
              </a:ext>
            </a:extLst>
          </p:cNvPr>
          <p:cNvSpPr>
            <a:spLocks noGrp="1"/>
          </p:cNvSpPr>
          <p:nvPr>
            <p:ph type="hdr" sz="quarter"/>
          </p:nvPr>
        </p:nvSpPr>
        <p:spPr>
          <a:xfrm>
            <a:off x="0" y="0"/>
            <a:ext cx="3038475" cy="461963"/>
          </a:xfrm>
          <a:prstGeom prst="rect">
            <a:avLst/>
          </a:prstGeom>
        </p:spPr>
        <p:txBody>
          <a:bodyPr vert="horz" lIns="92757" tIns="46378" rIns="92757" bIns="46378" rtlCol="0"/>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3" name="Date Placeholder 2">
            <a:extLst>
              <a:ext uri="{FF2B5EF4-FFF2-40B4-BE49-F238E27FC236}">
                <a16:creationId xmlns:a16="http://schemas.microsoft.com/office/drawing/2014/main" id="{EC229F7F-D297-4559-9851-400D21AD0DA5}"/>
              </a:ext>
            </a:extLst>
          </p:cNvPr>
          <p:cNvSpPr>
            <a:spLocks noGrp="1"/>
          </p:cNvSpPr>
          <p:nvPr>
            <p:ph type="dt" sz="quarter" idx="1"/>
          </p:nvPr>
        </p:nvSpPr>
        <p:spPr>
          <a:xfrm>
            <a:off x="3970338" y="0"/>
            <a:ext cx="3038475" cy="461963"/>
          </a:xfrm>
          <a:prstGeom prst="rect">
            <a:avLst/>
          </a:prstGeom>
        </p:spPr>
        <p:txBody>
          <a:bodyPr vert="horz" lIns="92757" tIns="46378" rIns="92757" bIns="46378" rtlCol="0"/>
          <a:lstStyle>
            <a:lvl1pPr algn="r" eaLnBrk="1" fontAlgn="auto" hangingPunct="1">
              <a:spcBef>
                <a:spcPts val="0"/>
              </a:spcBef>
              <a:spcAft>
                <a:spcPts val="0"/>
              </a:spcAft>
              <a:defRPr sz="1200">
                <a:latin typeface="+mn-lt"/>
                <a:cs typeface="+mn-cs"/>
              </a:defRPr>
            </a:lvl1pPr>
          </a:lstStyle>
          <a:p>
            <a:pPr>
              <a:defRPr/>
            </a:pPr>
            <a:fld id="{BBD0F9B0-F04C-4D5C-950C-995DD2BA0776}" type="datetimeFigureOut">
              <a:rPr lang="en-US"/>
              <a:pPr>
                <a:defRPr/>
              </a:pPr>
              <a:t>11/19/2019</a:t>
            </a:fld>
            <a:endParaRPr lang="en-US" dirty="0"/>
          </a:p>
        </p:txBody>
      </p:sp>
      <p:sp>
        <p:nvSpPr>
          <p:cNvPr id="4" name="Footer Placeholder 3">
            <a:extLst>
              <a:ext uri="{FF2B5EF4-FFF2-40B4-BE49-F238E27FC236}">
                <a16:creationId xmlns:a16="http://schemas.microsoft.com/office/drawing/2014/main" id="{41CF66F7-6445-4994-A978-280AA2F5DC17}"/>
              </a:ext>
            </a:extLst>
          </p:cNvPr>
          <p:cNvSpPr>
            <a:spLocks noGrp="1"/>
          </p:cNvSpPr>
          <p:nvPr>
            <p:ph type="ftr" sz="quarter" idx="2"/>
          </p:nvPr>
        </p:nvSpPr>
        <p:spPr>
          <a:xfrm>
            <a:off x="0" y="8759825"/>
            <a:ext cx="3038475" cy="461963"/>
          </a:xfrm>
          <a:prstGeom prst="rect">
            <a:avLst/>
          </a:prstGeom>
        </p:spPr>
        <p:txBody>
          <a:bodyPr vert="horz" lIns="92757" tIns="46378" rIns="92757" bIns="46378" rtlCol="0" anchor="b"/>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5" name="Slide Number Placeholder 4">
            <a:extLst>
              <a:ext uri="{FF2B5EF4-FFF2-40B4-BE49-F238E27FC236}">
                <a16:creationId xmlns:a16="http://schemas.microsoft.com/office/drawing/2014/main" id="{7FB4E08A-A95E-4B9B-BA0B-A4099E824A08}"/>
              </a:ext>
            </a:extLst>
          </p:cNvPr>
          <p:cNvSpPr>
            <a:spLocks noGrp="1"/>
          </p:cNvSpPr>
          <p:nvPr>
            <p:ph type="sldNum" sz="quarter" idx="3"/>
          </p:nvPr>
        </p:nvSpPr>
        <p:spPr>
          <a:xfrm>
            <a:off x="3970338" y="8759825"/>
            <a:ext cx="3038475" cy="461963"/>
          </a:xfrm>
          <a:prstGeom prst="rect">
            <a:avLst/>
          </a:prstGeom>
        </p:spPr>
        <p:txBody>
          <a:bodyPr vert="horz" wrap="square" lIns="92757" tIns="46378" rIns="92757" bIns="46378"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4E8E1CDC-42C3-4508-9AA6-95C211B64EB1}"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6D4C4F1-14A5-4BAA-BC5E-CA30B8BFDD18}"/>
              </a:ext>
            </a:extLst>
          </p:cNvPr>
          <p:cNvSpPr>
            <a:spLocks noGrp="1"/>
          </p:cNvSpPr>
          <p:nvPr>
            <p:ph type="hdr" sz="quarter"/>
          </p:nvPr>
        </p:nvSpPr>
        <p:spPr>
          <a:xfrm>
            <a:off x="0" y="0"/>
            <a:ext cx="3038475" cy="461963"/>
          </a:xfrm>
          <a:prstGeom prst="rect">
            <a:avLst/>
          </a:prstGeom>
        </p:spPr>
        <p:txBody>
          <a:bodyPr vert="horz" lIns="92757" tIns="46378" rIns="92757" bIns="46378" rtlCol="0"/>
          <a:lstStyle>
            <a:lvl1pPr algn="l" eaLnBrk="1" fontAlgn="auto" hangingPunct="1">
              <a:spcBef>
                <a:spcPts val="0"/>
              </a:spcBef>
              <a:spcAft>
                <a:spcPts val="0"/>
              </a:spcAft>
              <a:defRPr sz="1200">
                <a:latin typeface="Arial" panose="020B0604020202020204" pitchFamily="34" charset="0"/>
                <a:cs typeface="Arial" panose="020B0604020202020204" pitchFamily="34" charset="0"/>
              </a:defRPr>
            </a:lvl1pPr>
          </a:lstStyle>
          <a:p>
            <a:pPr>
              <a:defRPr/>
            </a:pPr>
            <a:endParaRPr lang="en-GB" dirty="0"/>
          </a:p>
        </p:txBody>
      </p:sp>
      <p:sp>
        <p:nvSpPr>
          <p:cNvPr id="3" name="Date Placeholder 2">
            <a:extLst>
              <a:ext uri="{FF2B5EF4-FFF2-40B4-BE49-F238E27FC236}">
                <a16:creationId xmlns:a16="http://schemas.microsoft.com/office/drawing/2014/main" id="{474079F7-1904-42E8-B75F-B71E6E30CFC8}"/>
              </a:ext>
            </a:extLst>
          </p:cNvPr>
          <p:cNvSpPr>
            <a:spLocks noGrp="1"/>
          </p:cNvSpPr>
          <p:nvPr>
            <p:ph type="dt" idx="1"/>
          </p:nvPr>
        </p:nvSpPr>
        <p:spPr>
          <a:xfrm>
            <a:off x="3970338" y="0"/>
            <a:ext cx="3038475" cy="461963"/>
          </a:xfrm>
          <a:prstGeom prst="rect">
            <a:avLst/>
          </a:prstGeom>
        </p:spPr>
        <p:txBody>
          <a:bodyPr vert="horz" lIns="92757" tIns="46378" rIns="92757" bIns="46378" rtlCol="0"/>
          <a:lstStyle>
            <a:lvl1pPr algn="r" eaLnBrk="1" fontAlgn="auto" hangingPunct="1">
              <a:spcBef>
                <a:spcPts val="0"/>
              </a:spcBef>
              <a:spcAft>
                <a:spcPts val="0"/>
              </a:spcAft>
              <a:defRPr sz="1200">
                <a:latin typeface="Arial" panose="020B0604020202020204" pitchFamily="34" charset="0"/>
                <a:cs typeface="Arial" panose="020B0604020202020204" pitchFamily="34" charset="0"/>
              </a:defRPr>
            </a:lvl1pPr>
          </a:lstStyle>
          <a:p>
            <a:pPr>
              <a:defRPr/>
            </a:pPr>
            <a:fld id="{183F36F6-6F2E-482F-9FD3-CDE709AF1C49}" type="datetimeFigureOut">
              <a:rPr lang="en-GB"/>
              <a:pPr>
                <a:defRPr/>
              </a:pPr>
              <a:t>19/11/2019</a:t>
            </a:fld>
            <a:endParaRPr lang="en-GB" dirty="0"/>
          </a:p>
        </p:txBody>
      </p:sp>
      <p:sp>
        <p:nvSpPr>
          <p:cNvPr id="4" name="Slide Image Placeholder 3">
            <a:extLst>
              <a:ext uri="{FF2B5EF4-FFF2-40B4-BE49-F238E27FC236}">
                <a16:creationId xmlns:a16="http://schemas.microsoft.com/office/drawing/2014/main" id="{EC1B771D-C361-457D-843E-212FB9972A93}"/>
              </a:ext>
            </a:extLst>
          </p:cNvPr>
          <p:cNvSpPr>
            <a:spLocks noGrp="1" noRot="1" noChangeAspect="1"/>
          </p:cNvSpPr>
          <p:nvPr>
            <p:ph type="sldImg" idx="2"/>
          </p:nvPr>
        </p:nvSpPr>
        <p:spPr>
          <a:xfrm>
            <a:off x="431800" y="692150"/>
            <a:ext cx="6146800" cy="3459163"/>
          </a:xfrm>
          <a:prstGeom prst="rect">
            <a:avLst/>
          </a:prstGeom>
          <a:noFill/>
          <a:ln w="12700">
            <a:solidFill>
              <a:prstClr val="black"/>
            </a:solidFill>
          </a:ln>
        </p:spPr>
        <p:txBody>
          <a:bodyPr vert="horz" lIns="92757" tIns="46378" rIns="92757" bIns="46378" rtlCol="0" anchor="ctr"/>
          <a:lstStyle/>
          <a:p>
            <a:pPr lvl="0"/>
            <a:endParaRPr lang="en-GB" noProof="0" dirty="0"/>
          </a:p>
        </p:txBody>
      </p:sp>
      <p:sp>
        <p:nvSpPr>
          <p:cNvPr id="5" name="Notes Placeholder 4">
            <a:extLst>
              <a:ext uri="{FF2B5EF4-FFF2-40B4-BE49-F238E27FC236}">
                <a16:creationId xmlns:a16="http://schemas.microsoft.com/office/drawing/2014/main" id="{BBDF5E70-B768-41BD-9A1C-CD165C55B31C}"/>
              </a:ext>
            </a:extLst>
          </p:cNvPr>
          <p:cNvSpPr>
            <a:spLocks noGrp="1"/>
          </p:cNvSpPr>
          <p:nvPr>
            <p:ph type="body" sz="quarter" idx="3"/>
          </p:nvPr>
        </p:nvSpPr>
        <p:spPr>
          <a:xfrm>
            <a:off x="701675" y="4381500"/>
            <a:ext cx="5607050" cy="4149725"/>
          </a:xfrm>
          <a:prstGeom prst="rect">
            <a:avLst/>
          </a:prstGeom>
        </p:spPr>
        <p:txBody>
          <a:bodyPr vert="horz" lIns="92757" tIns="46378" rIns="92757" bIns="46378"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6" name="Footer Placeholder 5">
            <a:extLst>
              <a:ext uri="{FF2B5EF4-FFF2-40B4-BE49-F238E27FC236}">
                <a16:creationId xmlns:a16="http://schemas.microsoft.com/office/drawing/2014/main" id="{2BA43E5A-91B4-4C16-8A27-60EC9F304CDB}"/>
              </a:ext>
            </a:extLst>
          </p:cNvPr>
          <p:cNvSpPr>
            <a:spLocks noGrp="1"/>
          </p:cNvSpPr>
          <p:nvPr>
            <p:ph type="ftr" sz="quarter" idx="4"/>
          </p:nvPr>
        </p:nvSpPr>
        <p:spPr>
          <a:xfrm>
            <a:off x="0" y="8759825"/>
            <a:ext cx="3038475" cy="461963"/>
          </a:xfrm>
          <a:prstGeom prst="rect">
            <a:avLst/>
          </a:prstGeom>
        </p:spPr>
        <p:txBody>
          <a:bodyPr vert="horz" lIns="92757" tIns="46378" rIns="92757" bIns="46378" rtlCol="0" anchor="b"/>
          <a:lstStyle>
            <a:lvl1pPr algn="l" eaLnBrk="1" fontAlgn="auto" hangingPunct="1">
              <a:spcBef>
                <a:spcPts val="0"/>
              </a:spcBef>
              <a:spcAft>
                <a:spcPts val="0"/>
              </a:spcAft>
              <a:defRPr sz="1200">
                <a:latin typeface="Arial" panose="020B0604020202020204" pitchFamily="34" charset="0"/>
                <a:cs typeface="Arial" panose="020B0604020202020204" pitchFamily="34" charset="0"/>
              </a:defRPr>
            </a:lvl1pPr>
          </a:lstStyle>
          <a:p>
            <a:pPr>
              <a:defRPr/>
            </a:pPr>
            <a:endParaRPr lang="en-GB" dirty="0"/>
          </a:p>
        </p:txBody>
      </p:sp>
      <p:sp>
        <p:nvSpPr>
          <p:cNvPr id="7" name="Slide Number Placeholder 6">
            <a:extLst>
              <a:ext uri="{FF2B5EF4-FFF2-40B4-BE49-F238E27FC236}">
                <a16:creationId xmlns:a16="http://schemas.microsoft.com/office/drawing/2014/main" id="{BCB8025D-6E27-41ED-B373-A7A42A879AF1}"/>
              </a:ext>
            </a:extLst>
          </p:cNvPr>
          <p:cNvSpPr>
            <a:spLocks noGrp="1"/>
          </p:cNvSpPr>
          <p:nvPr>
            <p:ph type="sldNum" sz="quarter" idx="5"/>
          </p:nvPr>
        </p:nvSpPr>
        <p:spPr>
          <a:xfrm>
            <a:off x="3970338" y="8759825"/>
            <a:ext cx="3038475" cy="461963"/>
          </a:xfrm>
          <a:prstGeom prst="rect">
            <a:avLst/>
          </a:prstGeom>
        </p:spPr>
        <p:txBody>
          <a:bodyPr vert="horz" wrap="square" lIns="92757" tIns="46378" rIns="92757" bIns="46378" numCol="1" anchor="b" anchorCtr="0" compatLnSpc="1">
            <a:prstTxWarp prst="textNoShape">
              <a:avLst/>
            </a:prstTxWarp>
          </a:bodyPr>
          <a:lstStyle>
            <a:lvl1pPr algn="r" eaLnBrk="1" hangingPunct="1">
              <a:defRPr sz="1200" smtClean="0"/>
            </a:lvl1pPr>
          </a:lstStyle>
          <a:p>
            <a:pPr>
              <a:defRPr/>
            </a:pPr>
            <a:fld id="{BD9CD696-6686-42F5-9E42-8DCDB034590C}" type="slidenum">
              <a:rPr lang="en-GB" altLang="en-US"/>
              <a:pPr>
                <a:defRPr/>
              </a:pPr>
              <a:t>‹#›</a:t>
            </a:fld>
            <a:endParaRPr lang="en-GB"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600" kern="1200">
        <a:solidFill>
          <a:schemeClr val="tx1"/>
        </a:solidFill>
        <a:latin typeface="Arial" panose="020B0604020202020204" pitchFamily="34" charset="0"/>
        <a:ea typeface="+mn-ea"/>
        <a:cs typeface="Arial" panose="020B0604020202020204" pitchFamily="34" charset="0"/>
      </a:defRPr>
    </a:lvl1pPr>
    <a:lvl2pPr marL="609489" algn="l" rtl="0" eaLnBrk="0" fontAlgn="base" hangingPunct="0">
      <a:spcBef>
        <a:spcPct val="30000"/>
      </a:spcBef>
      <a:spcAft>
        <a:spcPct val="0"/>
      </a:spcAft>
      <a:defRPr sz="1600" kern="1200">
        <a:solidFill>
          <a:schemeClr val="tx1"/>
        </a:solidFill>
        <a:latin typeface="Arial" panose="020B0604020202020204" pitchFamily="34" charset="0"/>
        <a:ea typeface="+mn-ea"/>
        <a:cs typeface="Arial" panose="020B0604020202020204" pitchFamily="34" charset="0"/>
      </a:defRPr>
    </a:lvl2pPr>
    <a:lvl3pPr marL="1218979" algn="l" rtl="0" eaLnBrk="0" fontAlgn="base" hangingPunct="0">
      <a:spcBef>
        <a:spcPct val="30000"/>
      </a:spcBef>
      <a:spcAft>
        <a:spcPct val="0"/>
      </a:spcAft>
      <a:defRPr sz="1600" kern="1200">
        <a:solidFill>
          <a:schemeClr val="tx1"/>
        </a:solidFill>
        <a:latin typeface="Arial" panose="020B0604020202020204" pitchFamily="34" charset="0"/>
        <a:ea typeface="+mn-ea"/>
        <a:cs typeface="Arial" panose="020B0604020202020204" pitchFamily="34" charset="0"/>
      </a:defRPr>
    </a:lvl3pPr>
    <a:lvl4pPr marL="1828469" algn="l" rtl="0" eaLnBrk="0" fontAlgn="base" hangingPunct="0">
      <a:spcBef>
        <a:spcPct val="30000"/>
      </a:spcBef>
      <a:spcAft>
        <a:spcPct val="0"/>
      </a:spcAft>
      <a:defRPr sz="1600" kern="1200">
        <a:solidFill>
          <a:schemeClr val="tx1"/>
        </a:solidFill>
        <a:latin typeface="Arial" panose="020B0604020202020204" pitchFamily="34" charset="0"/>
        <a:ea typeface="+mn-ea"/>
        <a:cs typeface="Arial" panose="020B0604020202020204" pitchFamily="34" charset="0"/>
      </a:defRPr>
    </a:lvl4pPr>
    <a:lvl5pPr marL="2437958" algn="l" rtl="0" eaLnBrk="0" fontAlgn="base" hangingPunct="0">
      <a:spcBef>
        <a:spcPct val="30000"/>
      </a:spcBef>
      <a:spcAft>
        <a:spcPct val="0"/>
      </a:spcAft>
      <a:defRPr sz="1600" kern="1200">
        <a:solidFill>
          <a:schemeClr val="tx1"/>
        </a:solidFill>
        <a:latin typeface="Arial" panose="020B0604020202020204" pitchFamily="34" charset="0"/>
        <a:ea typeface="+mn-ea"/>
        <a:cs typeface="Arial" panose="020B0604020202020204" pitchFamily="34" charset="0"/>
      </a:defRPr>
    </a:lvl5pPr>
    <a:lvl6pPr marL="3047448" algn="l" defTabSz="1218979" rtl="0" eaLnBrk="1" latinLnBrk="0" hangingPunct="1">
      <a:defRPr sz="1600" kern="1200">
        <a:solidFill>
          <a:schemeClr val="tx1"/>
        </a:solidFill>
        <a:latin typeface="+mn-lt"/>
        <a:ea typeface="+mn-ea"/>
        <a:cs typeface="+mn-cs"/>
      </a:defRPr>
    </a:lvl6pPr>
    <a:lvl7pPr marL="3656937" algn="l" defTabSz="1218979" rtl="0" eaLnBrk="1" latinLnBrk="0" hangingPunct="1">
      <a:defRPr sz="1600" kern="1200">
        <a:solidFill>
          <a:schemeClr val="tx1"/>
        </a:solidFill>
        <a:latin typeface="+mn-lt"/>
        <a:ea typeface="+mn-ea"/>
        <a:cs typeface="+mn-cs"/>
      </a:defRPr>
    </a:lvl7pPr>
    <a:lvl8pPr marL="4266427" algn="l" defTabSz="1218979" rtl="0" eaLnBrk="1" latinLnBrk="0" hangingPunct="1">
      <a:defRPr sz="1600" kern="1200">
        <a:solidFill>
          <a:schemeClr val="tx1"/>
        </a:solidFill>
        <a:latin typeface="+mn-lt"/>
        <a:ea typeface="+mn-ea"/>
        <a:cs typeface="+mn-cs"/>
      </a:defRPr>
    </a:lvl8pPr>
    <a:lvl9pPr marL="4875915" algn="l" defTabSz="1218979"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5A02D532-D35C-482A-A0AC-A48748B90006}"/>
              </a:ext>
            </a:extLst>
          </p:cNvPr>
          <p:cNvSpPr>
            <a:spLocks noGrp="1" noRot="1" noChangeAspect="1" noTextEdit="1"/>
          </p:cNvSpPr>
          <p:nvPr>
            <p:ph type="sldImg"/>
          </p:nvPr>
        </p:nvSpPr>
        <p:spPr bwMode="auto">
          <a:xfrm>
            <a:off x="431800" y="692150"/>
            <a:ext cx="6146800" cy="34591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AB03D928-A757-4F97-B052-1F699649970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4340" name="Slide Number Placeholder 3">
            <a:extLst>
              <a:ext uri="{FF2B5EF4-FFF2-40B4-BE49-F238E27FC236}">
                <a16:creationId xmlns:a16="http://schemas.microsoft.com/office/drawing/2014/main" id="{37BF20AA-4825-45C6-AAFE-E494B47916C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D441B554-812B-406C-8340-C637DED7FF05}" type="slidenum">
              <a:rPr lang="en-GB" altLang="en-US"/>
              <a:pPr>
                <a:spcBef>
                  <a:spcPct val="0"/>
                </a:spcBef>
              </a:pPr>
              <a:t>1</a:t>
            </a:fld>
            <a:endParaRPr lang="en-GB"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D9CD696-6686-42F5-9E42-8DCDB034590C}" type="slidenum">
              <a:rPr lang="en-GB" altLang="en-US" smtClean="0"/>
              <a:pPr>
                <a:defRPr/>
              </a:pPr>
              <a:t>10</a:t>
            </a:fld>
            <a:endParaRPr lang="en-GB" altLang="en-US" dirty="0"/>
          </a:p>
        </p:txBody>
      </p:sp>
    </p:spTree>
    <p:extLst>
      <p:ext uri="{BB962C8B-B14F-4D97-AF65-F5344CB8AC3E}">
        <p14:creationId xmlns:p14="http://schemas.microsoft.com/office/powerpoint/2010/main" val="13514657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D9CD696-6686-42F5-9E42-8DCDB034590C}" type="slidenum">
              <a:rPr lang="en-GB" altLang="en-US" smtClean="0"/>
              <a:pPr>
                <a:defRPr/>
              </a:pPr>
              <a:t>12</a:t>
            </a:fld>
            <a:endParaRPr lang="en-GB" altLang="en-US" dirty="0"/>
          </a:p>
        </p:txBody>
      </p:sp>
    </p:spTree>
    <p:extLst>
      <p:ext uri="{BB962C8B-B14F-4D97-AF65-F5344CB8AC3E}">
        <p14:creationId xmlns:p14="http://schemas.microsoft.com/office/powerpoint/2010/main" val="28048670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D9CD696-6686-42F5-9E42-8DCDB034590C}" type="slidenum">
              <a:rPr lang="en-GB" altLang="en-US" smtClean="0"/>
              <a:pPr>
                <a:defRPr/>
              </a:pPr>
              <a:t>13</a:t>
            </a:fld>
            <a:endParaRPr lang="en-GB" altLang="en-US" dirty="0"/>
          </a:p>
        </p:txBody>
      </p:sp>
    </p:spTree>
    <p:extLst>
      <p:ext uri="{BB962C8B-B14F-4D97-AF65-F5344CB8AC3E}">
        <p14:creationId xmlns:p14="http://schemas.microsoft.com/office/powerpoint/2010/main" val="35064967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D9CD696-6686-42F5-9E42-8DCDB034590C}" type="slidenum">
              <a:rPr lang="en-GB" altLang="en-US" smtClean="0"/>
              <a:pPr>
                <a:defRPr/>
              </a:pPr>
              <a:t>14</a:t>
            </a:fld>
            <a:endParaRPr lang="en-GB" altLang="en-US" dirty="0"/>
          </a:p>
        </p:txBody>
      </p:sp>
    </p:spTree>
    <p:extLst>
      <p:ext uri="{BB962C8B-B14F-4D97-AF65-F5344CB8AC3E}">
        <p14:creationId xmlns:p14="http://schemas.microsoft.com/office/powerpoint/2010/main" val="8364768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D9CD696-6686-42F5-9E42-8DCDB034590C}" type="slidenum">
              <a:rPr lang="en-GB" altLang="en-US" smtClean="0"/>
              <a:pPr>
                <a:defRPr/>
              </a:pPr>
              <a:t>15</a:t>
            </a:fld>
            <a:endParaRPr lang="en-GB" altLang="en-US" dirty="0"/>
          </a:p>
        </p:txBody>
      </p:sp>
    </p:spTree>
    <p:extLst>
      <p:ext uri="{BB962C8B-B14F-4D97-AF65-F5344CB8AC3E}">
        <p14:creationId xmlns:p14="http://schemas.microsoft.com/office/powerpoint/2010/main" val="23231733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D9CD696-6686-42F5-9E42-8DCDB034590C}" type="slidenum">
              <a:rPr lang="en-GB" altLang="en-US" smtClean="0"/>
              <a:pPr>
                <a:defRPr/>
              </a:pPr>
              <a:t>16</a:t>
            </a:fld>
            <a:endParaRPr lang="en-GB" altLang="en-US" dirty="0"/>
          </a:p>
        </p:txBody>
      </p:sp>
    </p:spTree>
    <p:extLst>
      <p:ext uri="{BB962C8B-B14F-4D97-AF65-F5344CB8AC3E}">
        <p14:creationId xmlns:p14="http://schemas.microsoft.com/office/powerpoint/2010/main" val="30325179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D9CD696-6686-42F5-9E42-8DCDB034590C}" type="slidenum">
              <a:rPr lang="en-GB" altLang="en-US" smtClean="0"/>
              <a:pPr>
                <a:defRPr/>
              </a:pPr>
              <a:t>17</a:t>
            </a:fld>
            <a:endParaRPr lang="en-GB" altLang="en-US" dirty="0"/>
          </a:p>
        </p:txBody>
      </p:sp>
    </p:spTree>
    <p:extLst>
      <p:ext uri="{BB962C8B-B14F-4D97-AF65-F5344CB8AC3E}">
        <p14:creationId xmlns:p14="http://schemas.microsoft.com/office/powerpoint/2010/main" val="27189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D9CD696-6686-42F5-9E42-8DCDB034590C}" type="slidenum">
              <a:rPr lang="en-GB" altLang="en-US" smtClean="0"/>
              <a:pPr>
                <a:defRPr/>
              </a:pPr>
              <a:t>2</a:t>
            </a:fld>
            <a:endParaRPr lang="en-GB" altLang="en-US" dirty="0"/>
          </a:p>
        </p:txBody>
      </p:sp>
    </p:spTree>
    <p:extLst>
      <p:ext uri="{BB962C8B-B14F-4D97-AF65-F5344CB8AC3E}">
        <p14:creationId xmlns:p14="http://schemas.microsoft.com/office/powerpoint/2010/main" val="14420546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D9CD696-6686-42F5-9E42-8DCDB034590C}" type="slidenum">
              <a:rPr lang="en-GB" altLang="en-US" smtClean="0"/>
              <a:pPr>
                <a:defRPr/>
              </a:pPr>
              <a:t>3</a:t>
            </a:fld>
            <a:endParaRPr lang="en-GB" altLang="en-US" dirty="0"/>
          </a:p>
        </p:txBody>
      </p:sp>
    </p:spTree>
    <p:extLst>
      <p:ext uri="{BB962C8B-B14F-4D97-AF65-F5344CB8AC3E}">
        <p14:creationId xmlns:p14="http://schemas.microsoft.com/office/powerpoint/2010/main" val="2386621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94D97C25-7B31-4E6C-B649-13B85DFEEF21}"/>
              </a:ext>
            </a:extLst>
          </p:cNvPr>
          <p:cNvSpPr>
            <a:spLocks noGrp="1" noRot="1" noChangeAspect="1" noTextEdit="1"/>
          </p:cNvSpPr>
          <p:nvPr>
            <p:ph type="sldImg"/>
          </p:nvPr>
        </p:nvSpPr>
        <p:spPr bwMode="auto">
          <a:xfrm>
            <a:off x="431800" y="692150"/>
            <a:ext cx="6146800" cy="34591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2CBF60-60FC-43E6-B4E4-84C50C0500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0484" name="Slide Number Placeholder 3">
            <a:extLst>
              <a:ext uri="{FF2B5EF4-FFF2-40B4-BE49-F238E27FC236}">
                <a16:creationId xmlns:a16="http://schemas.microsoft.com/office/drawing/2014/main" id="{17143DE6-06B2-4A8D-8464-01EDA3609BA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51514C6-EBF2-47D0-8321-86DC6BBC84A9}" type="slidenum">
              <a:rPr lang="en-GB" altLang="en-US"/>
              <a:pPr>
                <a:spcBef>
                  <a:spcPct val="0"/>
                </a:spcBef>
              </a:pPr>
              <a:t>4</a:t>
            </a:fld>
            <a:endParaRPr lang="en-GB"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94D97C25-7B31-4E6C-B649-13B85DFEEF21}"/>
              </a:ext>
            </a:extLst>
          </p:cNvPr>
          <p:cNvSpPr>
            <a:spLocks noGrp="1" noRot="1" noChangeAspect="1" noTextEdit="1"/>
          </p:cNvSpPr>
          <p:nvPr>
            <p:ph type="sldImg"/>
          </p:nvPr>
        </p:nvSpPr>
        <p:spPr bwMode="auto">
          <a:xfrm>
            <a:off x="431800" y="692150"/>
            <a:ext cx="6146800" cy="34591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2CBF60-60FC-43E6-B4E4-84C50C0500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0484" name="Slide Number Placeholder 3">
            <a:extLst>
              <a:ext uri="{FF2B5EF4-FFF2-40B4-BE49-F238E27FC236}">
                <a16:creationId xmlns:a16="http://schemas.microsoft.com/office/drawing/2014/main" id="{17143DE6-06B2-4A8D-8464-01EDA3609BA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51514C6-EBF2-47D0-8321-86DC6BBC84A9}" type="slidenum">
              <a:rPr lang="en-GB" altLang="en-US"/>
              <a:pPr>
                <a:spcBef>
                  <a:spcPct val="0"/>
                </a:spcBef>
              </a:pPr>
              <a:t>5</a:t>
            </a:fld>
            <a:endParaRPr lang="en-GB" altLang="en-US" dirty="0"/>
          </a:p>
        </p:txBody>
      </p:sp>
    </p:spTree>
    <p:extLst>
      <p:ext uri="{BB962C8B-B14F-4D97-AF65-F5344CB8AC3E}">
        <p14:creationId xmlns:p14="http://schemas.microsoft.com/office/powerpoint/2010/main" val="28433453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D9CD696-6686-42F5-9E42-8DCDB034590C}" type="slidenum">
              <a:rPr lang="en-GB" altLang="en-US" smtClean="0"/>
              <a:pPr>
                <a:defRPr/>
              </a:pPr>
              <a:t>6</a:t>
            </a:fld>
            <a:endParaRPr lang="en-GB" altLang="en-US" dirty="0"/>
          </a:p>
        </p:txBody>
      </p:sp>
    </p:spTree>
    <p:extLst>
      <p:ext uri="{BB962C8B-B14F-4D97-AF65-F5344CB8AC3E}">
        <p14:creationId xmlns:p14="http://schemas.microsoft.com/office/powerpoint/2010/main" val="4218423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D9CD696-6686-42F5-9E42-8DCDB034590C}" type="slidenum">
              <a:rPr lang="en-GB" altLang="en-US" smtClean="0"/>
              <a:pPr>
                <a:defRPr/>
              </a:pPr>
              <a:t>7</a:t>
            </a:fld>
            <a:endParaRPr lang="en-GB" altLang="en-US" dirty="0"/>
          </a:p>
        </p:txBody>
      </p:sp>
    </p:spTree>
    <p:extLst>
      <p:ext uri="{BB962C8B-B14F-4D97-AF65-F5344CB8AC3E}">
        <p14:creationId xmlns:p14="http://schemas.microsoft.com/office/powerpoint/2010/main" val="7794962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D9CD696-6686-42F5-9E42-8DCDB034590C}" type="slidenum">
              <a:rPr lang="en-GB" altLang="en-US" smtClean="0"/>
              <a:pPr>
                <a:defRPr/>
              </a:pPr>
              <a:t>8</a:t>
            </a:fld>
            <a:endParaRPr lang="en-GB" altLang="en-US" dirty="0"/>
          </a:p>
        </p:txBody>
      </p:sp>
    </p:spTree>
    <p:extLst>
      <p:ext uri="{BB962C8B-B14F-4D97-AF65-F5344CB8AC3E}">
        <p14:creationId xmlns:p14="http://schemas.microsoft.com/office/powerpoint/2010/main" val="24745905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D9CD696-6686-42F5-9E42-8DCDB034590C}" type="slidenum">
              <a:rPr lang="en-GB" altLang="en-US" smtClean="0"/>
              <a:pPr>
                <a:defRPr/>
              </a:pPr>
              <a:t>9</a:t>
            </a:fld>
            <a:endParaRPr lang="en-GB" altLang="en-US" dirty="0"/>
          </a:p>
        </p:txBody>
      </p:sp>
    </p:spTree>
    <p:extLst>
      <p:ext uri="{BB962C8B-B14F-4D97-AF65-F5344CB8AC3E}">
        <p14:creationId xmlns:p14="http://schemas.microsoft.com/office/powerpoint/2010/main" val="11090491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Presentation Title - Grey">
    <p:bg>
      <p:bgPr>
        <a:solidFill>
          <a:schemeClr val="accent5"/>
        </a:solidFill>
        <a:effectLst/>
      </p:bgPr>
    </p:bg>
    <p:spTree>
      <p:nvGrpSpPr>
        <p:cNvPr id="1" name=""/>
        <p:cNvGrpSpPr/>
        <p:nvPr/>
      </p:nvGrpSpPr>
      <p:grpSpPr>
        <a:xfrm>
          <a:off x="0" y="0"/>
          <a:ext cx="0" cy="0"/>
          <a:chOff x="0" y="0"/>
          <a:chExt cx="0" cy="0"/>
        </a:xfrm>
      </p:grpSpPr>
      <p:sp>
        <p:nvSpPr>
          <p:cNvPr id="4" name="Text Placeholder 19"/>
          <p:cNvSpPr>
            <a:spLocks noGrp="1"/>
          </p:cNvSpPr>
          <p:nvPr>
            <p:ph type="body" sz="quarter" idx="11"/>
          </p:nvPr>
        </p:nvSpPr>
        <p:spPr>
          <a:xfrm>
            <a:off x="1136756" y="4551964"/>
            <a:ext cx="8631936" cy="859536"/>
          </a:xfrm>
        </p:spPr>
        <p:txBody>
          <a:bodyPr/>
          <a:lstStyle>
            <a:lvl1pPr marL="0" indent="0">
              <a:buNone/>
              <a:defRPr sz="1150" i="1">
                <a:solidFill>
                  <a:schemeClr val="accent2"/>
                </a:solidFill>
              </a:defRPr>
            </a:lvl1pPr>
            <a:lvl2pPr marL="247644" indent="0">
              <a:buNone/>
              <a:defRPr/>
            </a:lvl2pPr>
            <a:lvl3pPr marL="507987" indent="0">
              <a:buNone/>
              <a:defRPr/>
            </a:lvl3pPr>
            <a:lvl4pPr marL="736582" indent="0">
              <a:buNone/>
              <a:defRPr/>
            </a:lvl4pPr>
            <a:lvl5pPr marL="954592" indent="0">
              <a:buNone/>
              <a:defRPr/>
            </a:lvl5pPr>
          </a:lstStyle>
          <a:p>
            <a:pPr lvl="0"/>
            <a:r>
              <a:rPr lang="en-US" dirty="0"/>
              <a:t>Click to edit Master text styles</a:t>
            </a:r>
          </a:p>
        </p:txBody>
      </p:sp>
      <p:sp>
        <p:nvSpPr>
          <p:cNvPr id="5" name="Title 1"/>
          <p:cNvSpPr>
            <a:spLocks noGrp="1"/>
          </p:cNvSpPr>
          <p:nvPr>
            <p:ph type="ctrTitle"/>
          </p:nvPr>
        </p:nvSpPr>
        <p:spPr>
          <a:xfrm>
            <a:off x="1101430" y="1378448"/>
            <a:ext cx="8636000" cy="1954213"/>
          </a:xfrm>
          <a:prstGeom prst="rect">
            <a:avLst/>
          </a:prstGeom>
        </p:spPr>
        <p:txBody>
          <a:bodyPr anchor="t">
            <a:normAutofit/>
          </a:bodyPr>
          <a:lstStyle>
            <a:lvl1pPr algn="l">
              <a:lnSpc>
                <a:spcPct val="95000"/>
              </a:lnSpc>
              <a:defRPr sz="4800">
                <a:solidFill>
                  <a:schemeClr val="accent2"/>
                </a:solidFill>
                <a:effectLst/>
                <a:latin typeface="+mj-lt"/>
                <a:cs typeface="Arial"/>
              </a:defRPr>
            </a:lvl1pPr>
          </a:lstStyle>
          <a:p>
            <a:r>
              <a:rPr lang="en-US" dirty="0"/>
              <a:t>Click to edit Master title style</a:t>
            </a:r>
          </a:p>
        </p:txBody>
      </p:sp>
      <p:sp>
        <p:nvSpPr>
          <p:cNvPr id="6" name="Subtitle 2"/>
          <p:cNvSpPr>
            <a:spLocks noGrp="1"/>
          </p:cNvSpPr>
          <p:nvPr>
            <p:ph type="subTitle" idx="1"/>
          </p:nvPr>
        </p:nvSpPr>
        <p:spPr>
          <a:xfrm>
            <a:off x="1136756" y="3625372"/>
            <a:ext cx="8631936" cy="908304"/>
          </a:xfrm>
          <a:prstGeom prst="rect">
            <a:avLst/>
          </a:prstGeom>
        </p:spPr>
        <p:txBody>
          <a:bodyPr>
            <a:normAutofit/>
          </a:bodyPr>
          <a:lstStyle>
            <a:lvl1pPr marL="0" indent="0" algn="l">
              <a:buNone/>
              <a:defRPr sz="1500" b="1" i="0">
                <a:solidFill>
                  <a:schemeClr val="accent1"/>
                </a:solidFill>
                <a:effectLst/>
                <a:latin typeface="Arial"/>
                <a:cs typeface="Aria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pic>
        <p:nvPicPr>
          <p:cNvPr id="7" name="Picture 6">
            <a:extLst>
              <a:ext uri="{FF2B5EF4-FFF2-40B4-BE49-F238E27FC236}">
                <a16:creationId xmlns:a16="http://schemas.microsoft.com/office/drawing/2014/main" id="{36F476F6-3F0B-4FBC-A5F1-9D051272FD2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
            <a:ext cx="1485899" cy="4346471"/>
          </a:xfrm>
          <a:prstGeom prst="rect">
            <a:avLst/>
          </a:prstGeom>
        </p:spPr>
      </p:pic>
      <p:sp>
        <p:nvSpPr>
          <p:cNvPr id="8" name="Text Placeholder 4">
            <a:extLst>
              <a:ext uri="{FF2B5EF4-FFF2-40B4-BE49-F238E27FC236}">
                <a16:creationId xmlns:a16="http://schemas.microsoft.com/office/drawing/2014/main" id="{6F645C7C-F0D4-4F5C-8D68-FB851D5670AC}"/>
              </a:ext>
            </a:extLst>
          </p:cNvPr>
          <p:cNvSpPr txBox="1">
            <a:spLocks/>
          </p:cNvSpPr>
          <p:nvPr userDrawn="1"/>
        </p:nvSpPr>
        <p:spPr>
          <a:xfrm>
            <a:off x="699168" y="6417367"/>
            <a:ext cx="10833100" cy="149375"/>
          </a:xfrm>
          <a:prstGeom prst="rect">
            <a:avLst/>
          </a:prstGeom>
        </p:spPr>
        <p:txBody>
          <a:bodyPr lIns="0" tIns="0" rIns="0" bIns="0"/>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l"/>
            <a:r>
              <a:rPr lang="en-US" sz="800" b="1" kern="0" dirty="0"/>
              <a:t>17th European AIDS Conference; November 6-9, 2019; Basel, Switzerland</a:t>
            </a:r>
          </a:p>
        </p:txBody>
      </p:sp>
      <p:cxnSp>
        <p:nvCxnSpPr>
          <p:cNvPr id="9" name="Straight Connector 8">
            <a:extLst>
              <a:ext uri="{FF2B5EF4-FFF2-40B4-BE49-F238E27FC236}">
                <a16:creationId xmlns:a16="http://schemas.microsoft.com/office/drawing/2014/main" id="{1A5A9598-132B-4791-AA81-8424EC568A8B}"/>
              </a:ext>
            </a:extLst>
          </p:cNvPr>
          <p:cNvCxnSpPr/>
          <p:nvPr userDrawn="1"/>
        </p:nvCxnSpPr>
        <p:spPr>
          <a:xfrm>
            <a:off x="697164" y="6249600"/>
            <a:ext cx="522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084201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693" userDrawn="1">
          <p15:clr>
            <a:srgbClr val="FBAE40"/>
          </p15:clr>
        </p15:guide>
        <p15:guide id="4" pos="561" userDrawn="1">
          <p15:clr>
            <a:srgbClr val="FBAE40"/>
          </p15:clr>
        </p15:guide>
        <p15:guide id="5" orient="horz" pos="4032" userDrawn="1">
          <p15:clr>
            <a:srgbClr val="FBAE40"/>
          </p15:clr>
        </p15:guide>
        <p15:guide id="6" orient="horz" pos="4159" userDrawn="1">
          <p15:clr>
            <a:srgbClr val="FBAE40"/>
          </p15:clr>
        </p15:guide>
        <p15:guide id="7" orient="horz" pos="937"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 Grey">
    <p:bg>
      <p:bgPr>
        <a:solidFill>
          <a:schemeClr val="accent5"/>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1219200" y="3093106"/>
            <a:ext cx="8214102" cy="1954213"/>
          </a:xfrm>
          <a:prstGeom prst="rect">
            <a:avLst/>
          </a:prstGeom>
        </p:spPr>
        <p:txBody>
          <a:bodyPr anchor="t">
            <a:normAutofit/>
          </a:bodyPr>
          <a:lstStyle>
            <a:lvl1pPr algn="l">
              <a:defRPr sz="4000" b="1">
                <a:solidFill>
                  <a:schemeClr val="accent2"/>
                </a:solidFill>
                <a:effectLst/>
                <a:latin typeface="+mj-lt"/>
                <a:cs typeface="Arial"/>
              </a:defRPr>
            </a:lvl1pPr>
          </a:lstStyle>
          <a:p>
            <a:r>
              <a:rPr lang="en-US" dirty="0"/>
              <a:t>Click to edit Master title style</a:t>
            </a:r>
          </a:p>
        </p:txBody>
      </p:sp>
      <p:pic>
        <p:nvPicPr>
          <p:cNvPr id="6" name="Picture 5">
            <a:extLst>
              <a:ext uri="{FF2B5EF4-FFF2-40B4-BE49-F238E27FC236}">
                <a16:creationId xmlns:a16="http://schemas.microsoft.com/office/drawing/2014/main" id="{E59C5AC0-3532-42A2-8085-13163A67E0A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705200" cy="2025551"/>
          </a:xfrm>
          <a:prstGeom prst="rect">
            <a:avLst/>
          </a:prstGeom>
        </p:spPr>
      </p:pic>
      <p:cxnSp>
        <p:nvCxnSpPr>
          <p:cNvPr id="8" name="Straight Connector 7">
            <a:extLst>
              <a:ext uri="{FF2B5EF4-FFF2-40B4-BE49-F238E27FC236}">
                <a16:creationId xmlns:a16="http://schemas.microsoft.com/office/drawing/2014/main" id="{2E5EF343-BC1C-4481-AB08-1FEA749ADFA1}"/>
              </a:ext>
            </a:extLst>
          </p:cNvPr>
          <p:cNvCxnSpPr/>
          <p:nvPr userDrawn="1"/>
        </p:nvCxnSpPr>
        <p:spPr>
          <a:xfrm rot="1200000">
            <a:off x="1109664" y="-409575"/>
            <a:ext cx="0" cy="6850380"/>
          </a:xfrm>
          <a:prstGeom prst="line">
            <a:avLst/>
          </a:prstGeom>
          <a:ln w="25400" cap="sq"/>
        </p:spPr>
        <p:style>
          <a:lnRef idx="1">
            <a:schemeClr val="accent1"/>
          </a:lnRef>
          <a:fillRef idx="0">
            <a:schemeClr val="accent1"/>
          </a:fillRef>
          <a:effectRef idx="0">
            <a:schemeClr val="accent1"/>
          </a:effectRef>
          <a:fontRef idx="minor">
            <a:schemeClr val="tx1"/>
          </a:fontRef>
        </p:style>
      </p:cxnSp>
      <p:sp>
        <p:nvSpPr>
          <p:cNvPr id="7" name="Text Placeholder 4">
            <a:extLst>
              <a:ext uri="{FF2B5EF4-FFF2-40B4-BE49-F238E27FC236}">
                <a16:creationId xmlns:a16="http://schemas.microsoft.com/office/drawing/2014/main" id="{D548C306-055E-4E11-A507-A1F28C273740}"/>
              </a:ext>
            </a:extLst>
          </p:cNvPr>
          <p:cNvSpPr txBox="1">
            <a:spLocks/>
          </p:cNvSpPr>
          <p:nvPr userDrawn="1"/>
        </p:nvSpPr>
        <p:spPr>
          <a:xfrm>
            <a:off x="699168" y="6417367"/>
            <a:ext cx="10833100" cy="149375"/>
          </a:xfrm>
          <a:prstGeom prst="rect">
            <a:avLst/>
          </a:prstGeom>
        </p:spPr>
        <p:txBody>
          <a:bodyPr lIns="0" tIns="0" rIns="0" bIns="0"/>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l"/>
            <a:r>
              <a:rPr lang="en-US" sz="800" b="1" kern="0" dirty="0"/>
              <a:t>17th European AIDS Conference; November 6-9, 2019; Basel, Switzerland</a:t>
            </a:r>
          </a:p>
        </p:txBody>
      </p:sp>
      <p:cxnSp>
        <p:nvCxnSpPr>
          <p:cNvPr id="9" name="Straight Connector 8">
            <a:extLst>
              <a:ext uri="{FF2B5EF4-FFF2-40B4-BE49-F238E27FC236}">
                <a16:creationId xmlns:a16="http://schemas.microsoft.com/office/drawing/2014/main" id="{6AA343B2-0BB0-4C07-85D9-BE40CD7987FA}"/>
              </a:ext>
            </a:extLst>
          </p:cNvPr>
          <p:cNvCxnSpPr/>
          <p:nvPr userDrawn="1"/>
        </p:nvCxnSpPr>
        <p:spPr>
          <a:xfrm>
            <a:off x="697164" y="6249600"/>
            <a:ext cx="522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2448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_Content">
    <p:spTree>
      <p:nvGrpSpPr>
        <p:cNvPr id="1" name=""/>
        <p:cNvGrpSpPr/>
        <p:nvPr/>
      </p:nvGrpSpPr>
      <p:grpSpPr>
        <a:xfrm>
          <a:off x="0" y="0"/>
          <a:ext cx="0" cy="0"/>
          <a:chOff x="0" y="0"/>
          <a:chExt cx="0" cy="0"/>
        </a:xfrm>
      </p:grpSpPr>
      <p:sp>
        <p:nvSpPr>
          <p:cNvPr id="11" name="Rectangle 3"/>
          <p:cNvSpPr>
            <a:spLocks noGrp="1" noChangeArrowheads="1"/>
          </p:cNvSpPr>
          <p:nvPr>
            <p:ph idx="1"/>
          </p:nvPr>
        </p:nvSpPr>
        <p:spPr bwMode="auto">
          <a:xfrm>
            <a:off x="711200" y="1350964"/>
            <a:ext cx="11144251" cy="4303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5pPr>
              <a:defRPr/>
            </a:lvl5pPr>
          </a:lstStyle>
          <a:p>
            <a:pPr lvl="0"/>
            <a:r>
              <a:rPr lang="en-US" altLang="en-US" noProof="0" dirty="0"/>
              <a:t>Click to edit Master text styles</a:t>
            </a:r>
          </a:p>
          <a:p>
            <a:pPr lvl="1"/>
            <a:r>
              <a:rPr lang="en-US" altLang="en-US" noProof="0" dirty="0"/>
              <a:t>Second level</a:t>
            </a:r>
          </a:p>
          <a:p>
            <a:pPr lvl="2"/>
            <a:r>
              <a:rPr lang="en-US" altLang="en-US" noProof="0" dirty="0"/>
              <a:t>Third level</a:t>
            </a:r>
          </a:p>
          <a:p>
            <a:pPr lvl="3"/>
            <a:r>
              <a:rPr lang="en-US" altLang="en-US" noProof="0" dirty="0"/>
              <a:t>Fourth level</a:t>
            </a:r>
          </a:p>
          <a:p>
            <a:pPr lvl="4"/>
            <a:r>
              <a:rPr lang="en-US" altLang="en-US" noProof="0" dirty="0"/>
              <a:t>Fifth level</a:t>
            </a:r>
          </a:p>
          <a:p>
            <a:pPr lvl="4"/>
            <a:endParaRPr lang="en-US" altLang="en-US" noProof="0" dirty="0"/>
          </a:p>
        </p:txBody>
      </p:sp>
      <p:sp>
        <p:nvSpPr>
          <p:cNvPr id="12" name="Rectangle 2"/>
          <p:cNvSpPr>
            <a:spLocks noGrp="1" noChangeArrowheads="1"/>
          </p:cNvSpPr>
          <p:nvPr>
            <p:ph type="title"/>
          </p:nvPr>
        </p:nvSpPr>
        <p:spPr bwMode="auto">
          <a:xfrm>
            <a:off x="711203" y="152401"/>
            <a:ext cx="10058399"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lvl="0"/>
            <a:r>
              <a:rPr lang="en-US" altLang="en-US" dirty="0"/>
              <a:t>Click to edit Master title style</a:t>
            </a:r>
            <a:endParaRPr lang="en-GB" altLang="en-US" dirty="0"/>
          </a:p>
        </p:txBody>
      </p:sp>
      <p:pic>
        <p:nvPicPr>
          <p:cNvPr id="7" name="Picture 6">
            <a:extLst>
              <a:ext uri="{FF2B5EF4-FFF2-40B4-BE49-F238E27FC236}">
                <a16:creationId xmlns:a16="http://schemas.microsoft.com/office/drawing/2014/main" id="{8FCAB574-D00F-404B-99A4-2638A1E732D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95663" t="79880"/>
          <a:stretch/>
        </p:blipFill>
        <p:spPr>
          <a:xfrm>
            <a:off x="11663264" y="5477068"/>
            <a:ext cx="528735" cy="1379057"/>
          </a:xfrm>
          <a:prstGeom prst="rect">
            <a:avLst/>
          </a:prstGeom>
        </p:spPr>
      </p:pic>
      <p:sp>
        <p:nvSpPr>
          <p:cNvPr id="17" name="Slide Number Placeholder 1">
            <a:extLst>
              <a:ext uri="{FF2B5EF4-FFF2-40B4-BE49-F238E27FC236}">
                <a16:creationId xmlns:a16="http://schemas.microsoft.com/office/drawing/2014/main" id="{5E20FFAB-DF01-48B8-AAF8-D9E9981965AD}"/>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a:t>
            </a:fld>
            <a:endParaRPr lang="en-GB" dirty="0"/>
          </a:p>
        </p:txBody>
      </p:sp>
      <p:sp>
        <p:nvSpPr>
          <p:cNvPr id="19" name="Text Placeholder 2">
            <a:extLst>
              <a:ext uri="{FF2B5EF4-FFF2-40B4-BE49-F238E27FC236}">
                <a16:creationId xmlns:a16="http://schemas.microsoft.com/office/drawing/2014/main" id="{49131C29-6C0E-4A47-B9A7-C55071F93D16}"/>
              </a:ext>
            </a:extLst>
          </p:cNvPr>
          <p:cNvSpPr>
            <a:spLocks noGrp="1"/>
          </p:cNvSpPr>
          <p:nvPr>
            <p:ph type="body" sz="quarter" idx="18"/>
          </p:nvPr>
        </p:nvSpPr>
        <p:spPr>
          <a:xfrm>
            <a:off x="711200" y="5759112"/>
            <a:ext cx="11143488" cy="304769"/>
          </a:xfrm>
        </p:spPr>
        <p:txBody>
          <a:bodyPr anchor="b"/>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lang="en-US" sz="800" kern="0" baseline="0" dirty="0" smtClean="0">
                <a:solidFill>
                  <a:schemeClr val="accent2"/>
                </a:solidFill>
                <a:latin typeface="Arial" panose="020B0604020202020204" pitchFamily="34" charset="0"/>
                <a:ea typeface="+mn-ea"/>
                <a:cs typeface="Arial" panose="020B0604020202020204" pitchFamily="34" charset="0"/>
              </a:defRPr>
            </a:lvl1pPr>
            <a:lvl2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2pPr>
            <a:lvl3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3pPr>
            <a:lvl4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4pPr>
            <a:lvl5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a:solidFill>
                  <a:schemeClr val="accent2"/>
                </a:solidFill>
                <a:latin typeface="Arial" panose="020B0604020202020204" pitchFamily="34" charset="0"/>
                <a:ea typeface="+mn-ea"/>
                <a:cs typeface="Arial" panose="020B0604020202020204" pitchFamily="34" charset="0"/>
              </a:defRPr>
            </a:lvl5pPr>
          </a:lstStyle>
          <a:p>
            <a:pPr lvl="0"/>
            <a:r>
              <a:rPr lang="en-US" dirty="0"/>
              <a:t>Click to edit Master text styles</a:t>
            </a:r>
          </a:p>
        </p:txBody>
      </p:sp>
    </p:spTree>
    <p:extLst>
      <p:ext uri="{BB962C8B-B14F-4D97-AF65-F5344CB8AC3E}">
        <p14:creationId xmlns:p14="http://schemas.microsoft.com/office/powerpoint/2010/main" val="15544563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orient="horz" pos="403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_Title Only">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bwMode="auto">
          <a:xfrm>
            <a:off x="711203" y="152401"/>
            <a:ext cx="10839447"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lvl="0"/>
            <a:r>
              <a:rPr lang="en-US" altLang="en-US" dirty="0"/>
              <a:t>Click to edit Master title style</a:t>
            </a:r>
            <a:endParaRPr lang="en-GB" altLang="en-US" dirty="0"/>
          </a:p>
        </p:txBody>
      </p:sp>
      <p:sp>
        <p:nvSpPr>
          <p:cNvPr id="7" name="Slide Number Placeholder 1">
            <a:extLst>
              <a:ext uri="{FF2B5EF4-FFF2-40B4-BE49-F238E27FC236}">
                <a16:creationId xmlns:a16="http://schemas.microsoft.com/office/drawing/2014/main" id="{C683A308-5D3A-4CA6-AC20-9C72DA27D845}"/>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a:t>
            </a:fld>
            <a:endParaRPr lang="en-GB" dirty="0"/>
          </a:p>
        </p:txBody>
      </p:sp>
      <p:sp>
        <p:nvSpPr>
          <p:cNvPr id="14" name="Text Placeholder 2">
            <a:extLst>
              <a:ext uri="{FF2B5EF4-FFF2-40B4-BE49-F238E27FC236}">
                <a16:creationId xmlns:a16="http://schemas.microsoft.com/office/drawing/2014/main" id="{7D1BDFE1-7D83-4C75-AB1F-B7E84E75F7E2}"/>
              </a:ext>
            </a:extLst>
          </p:cNvPr>
          <p:cNvSpPr>
            <a:spLocks noGrp="1"/>
          </p:cNvSpPr>
          <p:nvPr>
            <p:ph type="body" sz="quarter" idx="18"/>
          </p:nvPr>
        </p:nvSpPr>
        <p:spPr>
          <a:xfrm>
            <a:off x="711200" y="5759112"/>
            <a:ext cx="11143488" cy="304769"/>
          </a:xfrm>
        </p:spPr>
        <p:txBody>
          <a:bodyPr anchor="b"/>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lang="en-US" sz="800" kern="0" baseline="0" dirty="0" smtClean="0">
                <a:solidFill>
                  <a:schemeClr val="accent2"/>
                </a:solidFill>
                <a:latin typeface="Arial" panose="020B0604020202020204" pitchFamily="34" charset="0"/>
                <a:ea typeface="+mn-ea"/>
                <a:cs typeface="Arial" panose="020B0604020202020204" pitchFamily="34" charset="0"/>
              </a:defRPr>
            </a:lvl1pPr>
            <a:lvl2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2pPr>
            <a:lvl3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3pPr>
            <a:lvl4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4pPr>
            <a:lvl5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a:solidFill>
                  <a:schemeClr val="accent2"/>
                </a:solidFill>
                <a:latin typeface="Arial" panose="020B0604020202020204" pitchFamily="34" charset="0"/>
                <a:ea typeface="+mn-ea"/>
                <a:cs typeface="Arial" panose="020B0604020202020204" pitchFamily="34" charset="0"/>
              </a:defRPr>
            </a:lvl5pPr>
          </a:lstStyle>
          <a:p>
            <a:pPr lvl="0"/>
            <a:r>
              <a:rPr lang="en-US" dirty="0"/>
              <a:t>Click to edit Master text styles</a:t>
            </a:r>
          </a:p>
        </p:txBody>
      </p:sp>
    </p:spTree>
    <p:extLst>
      <p:ext uri="{BB962C8B-B14F-4D97-AF65-F5344CB8AC3E}">
        <p14:creationId xmlns:p14="http://schemas.microsoft.com/office/powerpoint/2010/main" val="3750732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_2Col Content">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bwMode="auto">
          <a:xfrm>
            <a:off x="711203" y="152401"/>
            <a:ext cx="10058399"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lvl="0"/>
            <a:r>
              <a:rPr lang="en-US" altLang="en-US" dirty="0"/>
              <a:t>Click to edit Master title style</a:t>
            </a:r>
            <a:endParaRPr lang="en-GB" altLang="en-US" dirty="0"/>
          </a:p>
        </p:txBody>
      </p:sp>
      <p:sp>
        <p:nvSpPr>
          <p:cNvPr id="4" name="Content Placeholder 3"/>
          <p:cNvSpPr>
            <a:spLocks noGrp="1"/>
          </p:cNvSpPr>
          <p:nvPr>
            <p:ph sz="quarter" idx="14"/>
          </p:nvPr>
        </p:nvSpPr>
        <p:spPr>
          <a:xfrm>
            <a:off x="711201" y="1350963"/>
            <a:ext cx="5364480" cy="4375430"/>
          </a:xfrm>
        </p:spPr>
        <p:txBody>
          <a:bodyPr/>
          <a:lstStyle>
            <a:lvl1pPr>
              <a:defRPr sz="1300"/>
            </a:lvl1pPr>
            <a:lvl2pPr>
              <a:defRPr sz="1300"/>
            </a:lvl2pPr>
            <a:lvl3pPr marL="457200" indent="-173038">
              <a:tabLst/>
              <a:defRPr sz="1300"/>
            </a:lvl3pPr>
            <a:lvl4pPr marL="746125" indent="-188913">
              <a:defRPr sz="1300"/>
            </a:lvl4pPr>
            <a:lvl5pPr marL="1035050" indent="-150813" defTabSz="1371600">
              <a:defRPr sz="13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3"/>
          <p:cNvSpPr>
            <a:spLocks noGrp="1"/>
          </p:cNvSpPr>
          <p:nvPr>
            <p:ph sz="quarter" idx="16"/>
          </p:nvPr>
        </p:nvSpPr>
        <p:spPr>
          <a:xfrm>
            <a:off x="6490208" y="1350963"/>
            <a:ext cx="5364480" cy="4375430"/>
          </a:xfrm>
        </p:spPr>
        <p:txBody>
          <a:bodyPr/>
          <a:lstStyle>
            <a:lvl1pPr algn="l" rtl="0" eaLnBrk="0" fontAlgn="base" hangingPunct="0">
              <a:spcBef>
                <a:spcPct val="0"/>
              </a:spcBef>
              <a:spcAft>
                <a:spcPts val="400"/>
              </a:spcAft>
              <a:buClr>
                <a:srgbClr val="E31836"/>
              </a:buClr>
              <a:buSzPct val="115000"/>
              <a:buFont typeface="Arial" panose="020B0604020202020204" pitchFamily="34" charset="0"/>
              <a:defRPr lang="en-US" sz="1300" dirty="0">
                <a:solidFill>
                  <a:schemeClr val="accent2"/>
                </a:solidFill>
                <a:latin typeface="Arial" panose="020B0604020202020204" pitchFamily="34" charset="0"/>
                <a:ea typeface="+mn-ea"/>
                <a:cs typeface="Arial" panose="020B0604020202020204" pitchFamily="34" charset="0"/>
              </a:defRPr>
            </a:lvl1pPr>
            <a:lvl2pPr algn="l" rtl="0" eaLnBrk="0" fontAlgn="base" hangingPunct="0">
              <a:spcBef>
                <a:spcPct val="0"/>
              </a:spcBef>
              <a:spcAft>
                <a:spcPts val="400"/>
              </a:spcAft>
              <a:buClr>
                <a:srgbClr val="E31836"/>
              </a:buClr>
              <a:buSzPct val="115000"/>
              <a:buFont typeface="Arial" panose="020B0604020202020204" pitchFamily="34" charset="0"/>
              <a:defRPr lang="en-US" sz="1300" dirty="0">
                <a:solidFill>
                  <a:schemeClr val="accent2"/>
                </a:solidFill>
                <a:latin typeface="Arial" panose="020B0604020202020204" pitchFamily="34" charset="0"/>
                <a:ea typeface="+mn-ea"/>
                <a:cs typeface="Arial" panose="020B0604020202020204" pitchFamily="34" charset="0"/>
              </a:defRPr>
            </a:lvl2pPr>
            <a:lvl3pPr marL="396875" indent="-173038" algn="l" rtl="0" eaLnBrk="0" fontAlgn="base" hangingPunct="0">
              <a:spcBef>
                <a:spcPct val="0"/>
              </a:spcBef>
              <a:spcAft>
                <a:spcPts val="400"/>
              </a:spcAft>
              <a:buClr>
                <a:srgbClr val="E31836"/>
              </a:buClr>
              <a:buSzPct val="115000"/>
              <a:buFont typeface="Arial" panose="020B0604020202020204" pitchFamily="34" charset="0"/>
              <a:defRPr lang="en-US" sz="1300" dirty="0">
                <a:solidFill>
                  <a:schemeClr val="accent2"/>
                </a:solidFill>
                <a:latin typeface="Arial" panose="020B0604020202020204" pitchFamily="34" charset="0"/>
                <a:ea typeface="+mn-ea"/>
                <a:cs typeface="Arial" panose="020B0604020202020204" pitchFamily="34" charset="0"/>
              </a:defRPr>
            </a:lvl3pPr>
            <a:lvl4pPr marL="685800" indent="-188913" algn="l" rtl="0" eaLnBrk="0" fontAlgn="base" hangingPunct="0">
              <a:spcBef>
                <a:spcPct val="0"/>
              </a:spcBef>
              <a:spcAft>
                <a:spcPts val="400"/>
              </a:spcAft>
              <a:buClr>
                <a:srgbClr val="E31836"/>
              </a:buClr>
              <a:buSzPct val="115000"/>
              <a:buFont typeface="Arial" panose="020B0604020202020204" pitchFamily="34" charset="0"/>
              <a:defRPr lang="en-US" sz="1300" dirty="0">
                <a:solidFill>
                  <a:schemeClr val="accent2"/>
                </a:solidFill>
                <a:latin typeface="Arial" panose="020B0604020202020204" pitchFamily="34" charset="0"/>
                <a:ea typeface="+mn-ea"/>
                <a:cs typeface="Arial" panose="020B0604020202020204" pitchFamily="34" charset="0"/>
              </a:defRPr>
            </a:lvl4pPr>
            <a:lvl5pPr marL="974725" indent="-150813" algn="l" defTabSz="1371600" rtl="0" eaLnBrk="0" fontAlgn="base" hangingPunct="0">
              <a:spcBef>
                <a:spcPct val="0"/>
              </a:spcBef>
              <a:spcAft>
                <a:spcPts val="400"/>
              </a:spcAft>
              <a:buClr>
                <a:srgbClr val="E31836"/>
              </a:buClr>
              <a:buSzPct val="115000"/>
              <a:buFont typeface="Arial" panose="020B0604020202020204" pitchFamily="34" charset="0"/>
              <a:tabLst/>
              <a:defRPr lang="en-US" sz="1300" dirty="0">
                <a:solidFill>
                  <a:schemeClr val="accent2"/>
                </a:solidFill>
                <a:latin typeface="Arial" panose="020B0604020202020204" pitchFamily="34" charset="0"/>
                <a:ea typeface="+mn-ea"/>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Slide Number Placeholder 1">
            <a:extLst>
              <a:ext uri="{FF2B5EF4-FFF2-40B4-BE49-F238E27FC236}">
                <a16:creationId xmlns:a16="http://schemas.microsoft.com/office/drawing/2014/main" id="{67F04596-4EA4-4A01-87F9-55B707453A54}"/>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a:t>
            </a:fld>
            <a:endParaRPr lang="en-GB" dirty="0"/>
          </a:p>
        </p:txBody>
      </p:sp>
      <p:sp>
        <p:nvSpPr>
          <p:cNvPr id="16" name="Text Placeholder 2">
            <a:extLst>
              <a:ext uri="{FF2B5EF4-FFF2-40B4-BE49-F238E27FC236}">
                <a16:creationId xmlns:a16="http://schemas.microsoft.com/office/drawing/2014/main" id="{C0348748-CE1A-4DC5-9CE6-66BC50787134}"/>
              </a:ext>
            </a:extLst>
          </p:cNvPr>
          <p:cNvSpPr>
            <a:spLocks noGrp="1"/>
          </p:cNvSpPr>
          <p:nvPr>
            <p:ph type="body" sz="quarter" idx="18"/>
          </p:nvPr>
        </p:nvSpPr>
        <p:spPr>
          <a:xfrm>
            <a:off x="711200" y="5759112"/>
            <a:ext cx="11143488" cy="304769"/>
          </a:xfrm>
        </p:spPr>
        <p:txBody>
          <a:bodyPr anchor="b"/>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lang="en-US" sz="800" kern="0" baseline="0" dirty="0" smtClean="0">
                <a:solidFill>
                  <a:schemeClr val="accent2"/>
                </a:solidFill>
                <a:latin typeface="Arial" panose="020B0604020202020204" pitchFamily="34" charset="0"/>
                <a:ea typeface="+mn-ea"/>
                <a:cs typeface="Arial" panose="020B0604020202020204" pitchFamily="34" charset="0"/>
              </a:defRPr>
            </a:lvl1pPr>
            <a:lvl2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2pPr>
            <a:lvl3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3pPr>
            <a:lvl4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4pPr>
            <a:lvl5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a:solidFill>
                  <a:schemeClr val="accent2"/>
                </a:solidFill>
                <a:latin typeface="Arial" panose="020B0604020202020204" pitchFamily="34" charset="0"/>
                <a:ea typeface="+mn-ea"/>
                <a:cs typeface="Arial" panose="020B0604020202020204" pitchFamily="34" charset="0"/>
              </a:defRPr>
            </a:lvl5pPr>
          </a:lstStyle>
          <a:p>
            <a:pPr lvl="0"/>
            <a:r>
              <a:rPr lang="en-US" dirty="0"/>
              <a:t>Click to edit Master text styles</a:t>
            </a:r>
          </a:p>
        </p:txBody>
      </p:sp>
    </p:spTree>
    <p:extLst>
      <p:ext uri="{BB962C8B-B14F-4D97-AF65-F5344CB8AC3E}">
        <p14:creationId xmlns:p14="http://schemas.microsoft.com/office/powerpoint/2010/main" val="2627595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_2Col Content_Teal Subs">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bwMode="auto">
          <a:xfrm>
            <a:off x="711203" y="152401"/>
            <a:ext cx="10058399"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lvl="0"/>
            <a:r>
              <a:rPr lang="en-US" altLang="en-US" dirty="0"/>
              <a:t>Click to edit Master title style</a:t>
            </a:r>
            <a:endParaRPr lang="en-GB" altLang="en-US" dirty="0"/>
          </a:p>
        </p:txBody>
      </p:sp>
      <p:sp>
        <p:nvSpPr>
          <p:cNvPr id="4" name="Content Placeholder 3"/>
          <p:cNvSpPr>
            <a:spLocks noGrp="1"/>
          </p:cNvSpPr>
          <p:nvPr>
            <p:ph sz="quarter" idx="14"/>
          </p:nvPr>
        </p:nvSpPr>
        <p:spPr>
          <a:xfrm>
            <a:off x="711201" y="1786128"/>
            <a:ext cx="5364480" cy="3940265"/>
          </a:xfrm>
        </p:spPr>
        <p:txBody>
          <a:bodyPr/>
          <a:lstStyle>
            <a:lvl1pPr>
              <a:defRPr sz="1300"/>
            </a:lvl1pPr>
            <a:lvl2pPr>
              <a:defRPr sz="1300"/>
            </a:lvl2pPr>
            <a:lvl3pPr marL="396875" indent="-173038">
              <a:defRPr sz="1300"/>
            </a:lvl3pPr>
            <a:lvl4pPr marL="685800" indent="-188913">
              <a:defRPr sz="1300"/>
            </a:lvl4pPr>
            <a:lvl5pPr marL="974725" indent="-150813">
              <a:defRPr sz="13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2"/>
          <p:cNvSpPr>
            <a:spLocks noGrp="1"/>
          </p:cNvSpPr>
          <p:nvPr>
            <p:ph type="body" sz="quarter" idx="17"/>
          </p:nvPr>
        </p:nvSpPr>
        <p:spPr>
          <a:xfrm>
            <a:off x="711201" y="1371600"/>
            <a:ext cx="5364480" cy="381000"/>
          </a:xfrm>
        </p:spPr>
        <p:txBody>
          <a:bodyPr/>
          <a:lstStyle>
            <a:lvl1pPr marL="0" indent="0">
              <a:buNone/>
              <a:defRPr b="0">
                <a:solidFill>
                  <a:schemeClr val="accent2"/>
                </a:solidFill>
              </a:defRPr>
            </a:lvl1pPr>
          </a:lstStyle>
          <a:p>
            <a:pPr lvl="0"/>
            <a:r>
              <a:rPr lang="en-US" dirty="0"/>
              <a:t>Click to edit Master text styles</a:t>
            </a:r>
          </a:p>
        </p:txBody>
      </p:sp>
      <p:sp>
        <p:nvSpPr>
          <p:cNvPr id="10" name="Content Placeholder 3"/>
          <p:cNvSpPr>
            <a:spLocks noGrp="1"/>
          </p:cNvSpPr>
          <p:nvPr>
            <p:ph sz="quarter" idx="18"/>
          </p:nvPr>
        </p:nvSpPr>
        <p:spPr>
          <a:xfrm>
            <a:off x="6490208" y="1786128"/>
            <a:ext cx="5364480" cy="3940265"/>
          </a:xfrm>
        </p:spPr>
        <p:txBody>
          <a:bodyPr/>
          <a:lstStyle>
            <a:lvl1pPr>
              <a:defRPr sz="1300"/>
            </a:lvl1pPr>
            <a:lvl2pPr>
              <a:defRPr sz="1300"/>
            </a:lvl2pPr>
            <a:lvl3pPr marL="457200" indent="-173038">
              <a:defRPr sz="1300"/>
            </a:lvl3pPr>
            <a:lvl4pPr marL="806450" indent="-188913">
              <a:defRPr sz="1300"/>
            </a:lvl4pPr>
            <a:lvl5pPr marL="1082675" indent="-150813">
              <a:defRPr sz="13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2"/>
          <p:cNvSpPr>
            <a:spLocks noGrp="1"/>
          </p:cNvSpPr>
          <p:nvPr>
            <p:ph type="body" sz="quarter" idx="19"/>
          </p:nvPr>
        </p:nvSpPr>
        <p:spPr>
          <a:xfrm>
            <a:off x="6490208" y="1371600"/>
            <a:ext cx="5364480" cy="381000"/>
          </a:xfrm>
        </p:spPr>
        <p:txBody>
          <a:bodyPr/>
          <a:lstStyle>
            <a:lvl1pPr marL="0" indent="0">
              <a:buNone/>
              <a:defRPr lang="en-US" sz="2000" b="0" dirty="0">
                <a:solidFill>
                  <a:schemeClr val="accent2"/>
                </a:solidFill>
                <a:latin typeface="Arial" panose="020B0604020202020204" pitchFamily="34" charset="0"/>
                <a:ea typeface="+mn-ea"/>
                <a:cs typeface="Arial" panose="020B0604020202020204" pitchFamily="34" charset="0"/>
              </a:defRPr>
            </a:lvl1pPr>
          </a:lstStyle>
          <a:p>
            <a:pPr marL="0" lvl="0" indent="0" algn="l" rtl="0" eaLnBrk="0" fontAlgn="base" hangingPunct="0">
              <a:spcBef>
                <a:spcPct val="0"/>
              </a:spcBef>
              <a:spcAft>
                <a:spcPts val="400"/>
              </a:spcAft>
              <a:buClr>
                <a:srgbClr val="E31836"/>
              </a:buClr>
              <a:buSzPct val="115000"/>
              <a:buFont typeface="Arial" panose="020B0604020202020204" pitchFamily="34" charset="0"/>
              <a:buNone/>
            </a:pPr>
            <a:r>
              <a:rPr lang="en-US" dirty="0"/>
              <a:t>Click to edit Master text styles</a:t>
            </a:r>
          </a:p>
        </p:txBody>
      </p:sp>
      <p:sp>
        <p:nvSpPr>
          <p:cNvPr id="15" name="Slide Number Placeholder 1">
            <a:extLst>
              <a:ext uri="{FF2B5EF4-FFF2-40B4-BE49-F238E27FC236}">
                <a16:creationId xmlns:a16="http://schemas.microsoft.com/office/drawing/2014/main" id="{3A23EC69-5C99-4D2D-A933-E4BB02EBC595}"/>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a:t>
            </a:fld>
            <a:endParaRPr lang="en-GB" dirty="0"/>
          </a:p>
        </p:txBody>
      </p:sp>
      <p:sp>
        <p:nvSpPr>
          <p:cNvPr id="20" name="Text Placeholder 2">
            <a:extLst>
              <a:ext uri="{FF2B5EF4-FFF2-40B4-BE49-F238E27FC236}">
                <a16:creationId xmlns:a16="http://schemas.microsoft.com/office/drawing/2014/main" id="{F77A3D58-8F5D-4365-A148-F011A51DFC08}"/>
              </a:ext>
            </a:extLst>
          </p:cNvPr>
          <p:cNvSpPr>
            <a:spLocks noGrp="1"/>
          </p:cNvSpPr>
          <p:nvPr>
            <p:ph type="body" sz="quarter" idx="20"/>
          </p:nvPr>
        </p:nvSpPr>
        <p:spPr>
          <a:xfrm>
            <a:off x="711200" y="5759112"/>
            <a:ext cx="11143488" cy="304769"/>
          </a:xfrm>
        </p:spPr>
        <p:txBody>
          <a:bodyPr anchor="b"/>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lang="en-US" sz="800" kern="0" baseline="0" dirty="0" smtClean="0">
                <a:solidFill>
                  <a:schemeClr val="accent2"/>
                </a:solidFill>
                <a:latin typeface="Arial" panose="020B0604020202020204" pitchFamily="34" charset="0"/>
                <a:ea typeface="+mn-ea"/>
                <a:cs typeface="Arial" panose="020B0604020202020204" pitchFamily="34" charset="0"/>
              </a:defRPr>
            </a:lvl1pPr>
            <a:lvl2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2pPr>
            <a:lvl3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3pPr>
            <a:lvl4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4pPr>
            <a:lvl5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a:solidFill>
                  <a:schemeClr val="accent2"/>
                </a:solidFill>
                <a:latin typeface="Arial" panose="020B0604020202020204" pitchFamily="34" charset="0"/>
                <a:ea typeface="+mn-ea"/>
                <a:cs typeface="Arial" panose="020B0604020202020204" pitchFamily="34" charset="0"/>
              </a:defRPr>
            </a:lvl5pPr>
          </a:lstStyle>
          <a:p>
            <a:pPr lvl="0"/>
            <a:r>
              <a:rPr lang="en-US" dirty="0"/>
              <a:t>Click to edit Master text styles</a:t>
            </a:r>
          </a:p>
        </p:txBody>
      </p:sp>
    </p:spTree>
    <p:extLst>
      <p:ext uri="{BB962C8B-B14F-4D97-AF65-F5344CB8AC3E}">
        <p14:creationId xmlns:p14="http://schemas.microsoft.com/office/powerpoint/2010/main" val="2115008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ontent Slide_Title Only">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bwMode="auto">
          <a:xfrm>
            <a:off x="711203" y="152401"/>
            <a:ext cx="10058399"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pPr lvl="0"/>
            <a:r>
              <a:rPr lang="en-US" altLang="en-US" dirty="0"/>
              <a:t>Click to edit Master title style</a:t>
            </a:r>
            <a:endParaRPr lang="en-GB" altLang="en-US" dirty="0"/>
          </a:p>
        </p:txBody>
      </p:sp>
      <p:sp>
        <p:nvSpPr>
          <p:cNvPr id="6" name="Text Placeholder 2"/>
          <p:cNvSpPr>
            <a:spLocks noGrp="1"/>
          </p:cNvSpPr>
          <p:nvPr>
            <p:ph type="body" sz="quarter" idx="14"/>
          </p:nvPr>
        </p:nvSpPr>
        <p:spPr>
          <a:xfrm>
            <a:off x="711201" y="1371600"/>
            <a:ext cx="11143488" cy="457200"/>
          </a:xfrm>
        </p:spPr>
        <p:txBody>
          <a:bodyPr/>
          <a:lstStyle>
            <a:lvl1pPr marL="0" indent="0">
              <a:buNone/>
              <a:defRPr sz="2000" b="0">
                <a:solidFill>
                  <a:schemeClr val="accent2"/>
                </a:solidFill>
              </a:defRPr>
            </a:lvl1pPr>
          </a:lstStyle>
          <a:p>
            <a:pPr lvl="0"/>
            <a:r>
              <a:rPr lang="en-US" dirty="0"/>
              <a:t>Click to edit Master text styles</a:t>
            </a:r>
          </a:p>
        </p:txBody>
      </p:sp>
      <p:sp>
        <p:nvSpPr>
          <p:cNvPr id="8" name="Slide Number Placeholder 1">
            <a:extLst>
              <a:ext uri="{FF2B5EF4-FFF2-40B4-BE49-F238E27FC236}">
                <a16:creationId xmlns:a16="http://schemas.microsoft.com/office/drawing/2014/main" id="{50ADCB9E-7FA9-4DBA-8312-C7CE8353EA25}"/>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a:t>
            </a:fld>
            <a:endParaRPr lang="en-GB" dirty="0"/>
          </a:p>
        </p:txBody>
      </p:sp>
      <p:sp>
        <p:nvSpPr>
          <p:cNvPr id="13" name="Text Placeholder 2">
            <a:extLst>
              <a:ext uri="{FF2B5EF4-FFF2-40B4-BE49-F238E27FC236}">
                <a16:creationId xmlns:a16="http://schemas.microsoft.com/office/drawing/2014/main" id="{107521C9-D0D0-4A73-A359-08DC3CE12FE4}"/>
              </a:ext>
            </a:extLst>
          </p:cNvPr>
          <p:cNvSpPr>
            <a:spLocks noGrp="1"/>
          </p:cNvSpPr>
          <p:nvPr>
            <p:ph type="body" sz="quarter" idx="18"/>
          </p:nvPr>
        </p:nvSpPr>
        <p:spPr>
          <a:xfrm>
            <a:off x="711200" y="5759112"/>
            <a:ext cx="11143488" cy="304769"/>
          </a:xfrm>
        </p:spPr>
        <p:txBody>
          <a:bodyPr anchor="b"/>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lang="en-US" sz="800" kern="0" baseline="0" dirty="0" smtClean="0">
                <a:solidFill>
                  <a:schemeClr val="accent2"/>
                </a:solidFill>
                <a:latin typeface="Arial" panose="020B0604020202020204" pitchFamily="34" charset="0"/>
                <a:ea typeface="+mn-ea"/>
                <a:cs typeface="Arial" panose="020B0604020202020204" pitchFamily="34" charset="0"/>
              </a:defRPr>
            </a:lvl1pPr>
            <a:lvl2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2pPr>
            <a:lvl3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3pPr>
            <a:lvl4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smtClean="0">
                <a:solidFill>
                  <a:schemeClr val="accent2"/>
                </a:solidFill>
                <a:latin typeface="Arial" panose="020B0604020202020204" pitchFamily="34" charset="0"/>
                <a:ea typeface="+mn-ea"/>
                <a:cs typeface="Arial" panose="020B0604020202020204" pitchFamily="34" charset="0"/>
              </a:defRPr>
            </a:lvl4pPr>
            <a:lvl5pPr marL="0" indent="0" algn="l" rtl="0" eaLnBrk="0" fontAlgn="base" hangingPunct="0">
              <a:spcBef>
                <a:spcPct val="0"/>
              </a:spcBef>
              <a:spcAft>
                <a:spcPts val="400"/>
              </a:spcAft>
              <a:buClr>
                <a:srgbClr val="E31836"/>
              </a:buClr>
              <a:buSzPct val="115000"/>
              <a:buFont typeface="Arial" panose="020B0604020202020204" pitchFamily="34" charset="0"/>
              <a:buNone/>
              <a:defRPr lang="en-US" sz="900" kern="0" baseline="0" dirty="0">
                <a:solidFill>
                  <a:schemeClr val="accent2"/>
                </a:solidFill>
                <a:latin typeface="Arial" panose="020B0604020202020204" pitchFamily="34" charset="0"/>
                <a:ea typeface="+mn-ea"/>
                <a:cs typeface="Arial" panose="020B0604020202020204" pitchFamily="34" charset="0"/>
              </a:defRPr>
            </a:lvl5pPr>
          </a:lstStyle>
          <a:p>
            <a:pPr lvl="0"/>
            <a:r>
              <a:rPr lang="en-US" dirty="0"/>
              <a:t>Click to edit Master text styles</a:t>
            </a:r>
          </a:p>
        </p:txBody>
      </p:sp>
    </p:spTree>
    <p:extLst>
      <p:ext uri="{BB962C8B-B14F-4D97-AF65-F5344CB8AC3E}">
        <p14:creationId xmlns:p14="http://schemas.microsoft.com/office/powerpoint/2010/main" val="910888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with copy no running hea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73F54C1-1A57-44C8-86D9-A61E13D045EF}"/>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95663" t="79880"/>
          <a:stretch/>
        </p:blipFill>
        <p:spPr>
          <a:xfrm>
            <a:off x="11663264" y="5477068"/>
            <a:ext cx="528735" cy="1379057"/>
          </a:xfrm>
          <a:prstGeom prst="rect">
            <a:avLst/>
          </a:prstGeom>
        </p:spPr>
      </p:pic>
      <p:sp>
        <p:nvSpPr>
          <p:cNvPr id="14" name="Text Placeholder 13">
            <a:extLst>
              <a:ext uri="{FF2B5EF4-FFF2-40B4-BE49-F238E27FC236}">
                <a16:creationId xmlns:a16="http://schemas.microsoft.com/office/drawing/2014/main" id="{B323011C-889E-40FB-9049-ADF73277EB1E}"/>
              </a:ext>
            </a:extLst>
          </p:cNvPr>
          <p:cNvSpPr>
            <a:spLocks noGrp="1"/>
          </p:cNvSpPr>
          <p:nvPr>
            <p:ph type="body" sz="quarter" idx="12" hasCustomPrompt="1"/>
          </p:nvPr>
        </p:nvSpPr>
        <p:spPr>
          <a:xfrm>
            <a:off x="673100" y="1324657"/>
            <a:ext cx="11075988" cy="4411469"/>
          </a:xfrm>
          <a:prstGeom prst="rect">
            <a:avLst/>
          </a:prstGeom>
        </p:spPr>
        <p:txBody>
          <a:bodyPr wrap="square" lIns="0" tIns="0" rIns="0" bIns="0">
            <a:noAutofit/>
          </a:bodyPr>
          <a:lstStyle>
            <a:lvl1pPr marL="0" indent="0">
              <a:lnSpc>
                <a:spcPct val="100000"/>
              </a:lnSpc>
              <a:spcBef>
                <a:spcPts val="0"/>
              </a:spcBef>
              <a:spcAft>
                <a:spcPts val="300"/>
              </a:spcAft>
              <a:buNone/>
              <a:defRPr sz="1800" spc="-50" baseline="0">
                <a:solidFill>
                  <a:srgbClr val="071D49"/>
                </a:solidFill>
                <a:latin typeface="Raleway" panose="020B0503030101060003" pitchFamily="34" charset="0"/>
              </a:defRPr>
            </a:lvl1pPr>
            <a:lvl2pPr marL="180000" indent="-180000">
              <a:lnSpc>
                <a:spcPct val="100000"/>
              </a:lnSpc>
              <a:spcBef>
                <a:spcPts val="0"/>
              </a:spcBef>
              <a:spcAft>
                <a:spcPts val="300"/>
              </a:spcAft>
              <a:buClr>
                <a:srgbClr val="EB1852"/>
              </a:buClr>
              <a:buFont typeface="Arial" panose="020B0604020202020204" pitchFamily="34" charset="0"/>
              <a:buChar char="•"/>
              <a:defRPr sz="1400">
                <a:solidFill>
                  <a:srgbClr val="071D49"/>
                </a:solidFill>
                <a:latin typeface="Raleway" panose="020B0503030101060003" pitchFamily="34" charset="0"/>
              </a:defRPr>
            </a:lvl2pPr>
            <a:lvl3pPr marL="180000" indent="-180000">
              <a:lnSpc>
                <a:spcPct val="100000"/>
              </a:lnSpc>
              <a:spcBef>
                <a:spcPts val="0"/>
              </a:spcBef>
              <a:spcAft>
                <a:spcPts val="300"/>
              </a:spcAft>
              <a:buClr>
                <a:srgbClr val="EB1852"/>
              </a:buClr>
              <a:buFont typeface="Arial" panose="020B0604020202020204" pitchFamily="34" charset="0"/>
              <a:buChar char="•"/>
              <a:defRPr sz="1100">
                <a:solidFill>
                  <a:srgbClr val="071D49"/>
                </a:solidFill>
                <a:latin typeface="Raleway" panose="020B0503030101060003" pitchFamily="34" charset="0"/>
              </a:defRPr>
            </a:lvl3pPr>
            <a:lvl4pPr marL="180000" indent="-180000">
              <a:lnSpc>
                <a:spcPct val="100000"/>
              </a:lnSpc>
              <a:spcBef>
                <a:spcPts val="0"/>
              </a:spcBef>
              <a:spcAft>
                <a:spcPts val="300"/>
              </a:spcAft>
              <a:buClr>
                <a:srgbClr val="EB1852"/>
              </a:buClr>
              <a:buFont typeface="Arial" panose="020B0604020202020204" pitchFamily="34" charset="0"/>
              <a:buChar char="•"/>
              <a:defRPr sz="850">
                <a:solidFill>
                  <a:srgbClr val="071D49"/>
                </a:solidFill>
                <a:latin typeface="Raleway" panose="020B0503030101060003" pitchFamily="34" charset="0"/>
              </a:defRPr>
            </a:lvl4pPr>
            <a:lvl5pPr marL="0" indent="0">
              <a:lnSpc>
                <a:spcPct val="100000"/>
              </a:lnSpc>
              <a:spcBef>
                <a:spcPts val="0"/>
              </a:spcBef>
              <a:spcAft>
                <a:spcPts val="200"/>
              </a:spcAft>
              <a:buNone/>
              <a:defRPr sz="1100" b="1">
                <a:solidFill>
                  <a:srgbClr val="E40046"/>
                </a:solidFill>
                <a:latin typeface="Raleway" panose="020B0503030101060003" pitchFamily="34" charset="0"/>
              </a:defRPr>
            </a:lvl5pPr>
            <a:lvl6pPr marL="0" indent="0">
              <a:lnSpc>
                <a:spcPct val="100000"/>
              </a:lnSpc>
              <a:spcBef>
                <a:spcPts val="0"/>
              </a:spcBef>
              <a:buNone/>
              <a:defRPr sz="1100">
                <a:solidFill>
                  <a:srgbClr val="071D49"/>
                </a:solidFill>
                <a:latin typeface="Raleway" panose="020B0503030101060003" pitchFamily="34" charset="0"/>
              </a:defRPr>
            </a:lvl6pPr>
          </a:lstStyle>
          <a:p>
            <a:pPr lvl="0"/>
            <a:r>
              <a:rPr lang="en-GB" dirty="0"/>
              <a:t>Top level, </a:t>
            </a:r>
            <a:r>
              <a:rPr lang="en-GB" dirty="0" err="1"/>
              <a:t>Raleway</a:t>
            </a:r>
            <a:r>
              <a:rPr lang="en-GB" dirty="0"/>
              <a:t> no bullet</a:t>
            </a:r>
          </a:p>
          <a:p>
            <a:pPr lvl="1">
              <a:buFont typeface="Helvetica" pitchFamily="2" charset="0"/>
              <a:buChar char="⁄"/>
            </a:pPr>
            <a:r>
              <a:rPr lang="en-GB" dirty="0"/>
              <a:t>Second level, </a:t>
            </a:r>
            <a:r>
              <a:rPr lang="en-GB" dirty="0" err="1"/>
              <a:t>Raleway</a:t>
            </a:r>
            <a:r>
              <a:rPr lang="en-GB" dirty="0"/>
              <a:t> bullet point</a:t>
            </a:r>
          </a:p>
          <a:p>
            <a:pPr marL="360000" lvl="2">
              <a:buSzPct val="100000"/>
              <a:buFont typeface="Helvetica" pitchFamily="2" charset="0"/>
              <a:buChar char="●"/>
            </a:pPr>
            <a:r>
              <a:rPr lang="en-GB" dirty="0"/>
              <a:t>Third level, </a:t>
            </a:r>
            <a:r>
              <a:rPr lang="en-GB" dirty="0" err="1"/>
              <a:t>Raleway</a:t>
            </a:r>
            <a:r>
              <a:rPr lang="en-GB" dirty="0"/>
              <a:t> bullet point</a:t>
            </a:r>
          </a:p>
          <a:p>
            <a:pPr marL="540000" lvl="3">
              <a:buFont typeface="Helvetica" pitchFamily="2" charset="0"/>
              <a:buChar char="●"/>
            </a:pPr>
            <a:r>
              <a:rPr lang="en-GB" sz="1000" dirty="0"/>
              <a:t>Fourth level, </a:t>
            </a:r>
            <a:r>
              <a:rPr lang="en-GB" sz="1000" dirty="0" err="1"/>
              <a:t>Raleway</a:t>
            </a:r>
            <a:r>
              <a:rPr lang="en-GB" sz="1000" dirty="0"/>
              <a:t> bullet point</a:t>
            </a:r>
          </a:p>
          <a:p>
            <a:pPr lvl="3"/>
            <a:endParaRPr lang="en-GB" dirty="0"/>
          </a:p>
          <a:p>
            <a:pPr lvl="4"/>
            <a:r>
              <a:rPr lang="en-GB" dirty="0"/>
              <a:t>Sub heading, </a:t>
            </a:r>
            <a:r>
              <a:rPr lang="en-GB" dirty="0" err="1"/>
              <a:t>Raleway</a:t>
            </a:r>
            <a:r>
              <a:rPr lang="en-GB" dirty="0"/>
              <a:t> Bold</a:t>
            </a:r>
          </a:p>
          <a:p>
            <a:pPr lvl="5"/>
            <a:r>
              <a:rPr lang="en-GB" dirty="0"/>
              <a:t>Body copy </a:t>
            </a:r>
            <a:r>
              <a:rPr lang="en-GB" dirty="0" err="1"/>
              <a:t>Raleway</a:t>
            </a:r>
            <a:endParaRPr lang="en-GB" dirty="0"/>
          </a:p>
        </p:txBody>
      </p:sp>
      <p:sp>
        <p:nvSpPr>
          <p:cNvPr id="8" name="Slide Number Placeholder 5">
            <a:extLst>
              <a:ext uri="{FF2B5EF4-FFF2-40B4-BE49-F238E27FC236}">
                <a16:creationId xmlns:a16="http://schemas.microsoft.com/office/drawing/2014/main" id="{D94DDC7D-2914-4CFD-8ABB-6752F6A9CD52}"/>
              </a:ext>
            </a:extLst>
          </p:cNvPr>
          <p:cNvSpPr>
            <a:spLocks noGrp="1"/>
          </p:cNvSpPr>
          <p:nvPr>
            <p:ph type="sldNum" sz="quarter" idx="4"/>
          </p:nvPr>
        </p:nvSpPr>
        <p:spPr>
          <a:xfrm>
            <a:off x="9468000" y="6518366"/>
            <a:ext cx="2628000" cy="203109"/>
          </a:xfrm>
          <a:prstGeom prst="rect">
            <a:avLst/>
          </a:prstGeom>
        </p:spPr>
        <p:txBody>
          <a:bodyPr vert="horz" lIns="0" tIns="0" rIns="0" bIns="0" rtlCol="0" anchor="ctr"/>
          <a:lstStyle>
            <a:lvl1pPr algn="r">
              <a:defRPr sz="1200" b="1">
                <a:solidFill>
                  <a:schemeClr val="bg1"/>
                </a:solidFill>
                <a:latin typeface="Raleway" charset="0"/>
                <a:ea typeface="Raleway" charset="0"/>
                <a:cs typeface="Raleway" charset="0"/>
              </a:defRPr>
            </a:lvl1pPr>
          </a:lstStyle>
          <a:p>
            <a:fld id="{2A4924F2-D2C6-4E44-94BF-16121116D9F5}" type="slidenum">
              <a:rPr lang="en-GB" smtClean="0"/>
              <a:pPr/>
              <a:t>‹#›</a:t>
            </a:fld>
            <a:endParaRPr lang="en-GB" dirty="0"/>
          </a:p>
        </p:txBody>
      </p:sp>
      <p:pic>
        <p:nvPicPr>
          <p:cNvPr id="13" name="Picture 12">
            <a:extLst>
              <a:ext uri="{FF2B5EF4-FFF2-40B4-BE49-F238E27FC236}">
                <a16:creationId xmlns:a16="http://schemas.microsoft.com/office/drawing/2014/main" id="{F380802E-8C74-4F53-844D-46053432F02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705200" cy="2025551"/>
          </a:xfrm>
          <a:prstGeom prst="rect">
            <a:avLst/>
          </a:prstGeom>
        </p:spPr>
      </p:pic>
      <p:sp>
        <p:nvSpPr>
          <p:cNvPr id="12" name="Text Placeholder 2">
            <a:extLst>
              <a:ext uri="{FF2B5EF4-FFF2-40B4-BE49-F238E27FC236}">
                <a16:creationId xmlns:a16="http://schemas.microsoft.com/office/drawing/2014/main" id="{5A31CE7D-A7FA-4D32-AF27-26BE819035EC}"/>
              </a:ext>
            </a:extLst>
          </p:cNvPr>
          <p:cNvSpPr>
            <a:spLocks noGrp="1"/>
          </p:cNvSpPr>
          <p:nvPr>
            <p:ph type="body" sz="quarter" idx="14" hasCustomPrompt="1"/>
          </p:nvPr>
        </p:nvSpPr>
        <p:spPr>
          <a:xfrm>
            <a:off x="673100" y="411288"/>
            <a:ext cx="11063288" cy="720725"/>
          </a:xfrm>
          <a:prstGeom prst="rect">
            <a:avLst/>
          </a:prstGeom>
        </p:spPr>
        <p:txBody>
          <a:bodyPr lIns="0" tIns="0" rIns="0" bIns="0"/>
          <a:lstStyle>
            <a:lvl1pPr marL="0" indent="0">
              <a:lnSpc>
                <a:spcPct val="85000"/>
              </a:lnSpc>
              <a:buFontTx/>
              <a:buNone/>
              <a:defRPr sz="2300" b="1">
                <a:solidFill>
                  <a:srgbClr val="EB1852"/>
                </a:solidFill>
                <a:latin typeface="Arial Narrow" panose="020B0606020202030204" pitchFamily="34" charset="0"/>
              </a:defRPr>
            </a:lvl1pPr>
            <a:lvl2pPr marL="457200" indent="0">
              <a:buNone/>
              <a:defRPr>
                <a:latin typeface="+mj-lt"/>
              </a:defRPr>
            </a:lvl2pPr>
            <a:lvl3pPr>
              <a:defRPr>
                <a:latin typeface="+mj-lt"/>
              </a:defRPr>
            </a:lvl3pPr>
            <a:lvl4pPr>
              <a:defRPr>
                <a:latin typeface="+mj-lt"/>
              </a:defRPr>
            </a:lvl4pPr>
            <a:lvl5pPr>
              <a:defRPr>
                <a:latin typeface="+mj-lt"/>
              </a:defRPr>
            </a:lvl5pPr>
          </a:lstStyle>
          <a:p>
            <a:pPr lvl="0"/>
            <a:r>
              <a:rPr lang="en-US" dirty="0"/>
              <a:t>SLIDE HEADING</a:t>
            </a:r>
            <a:br>
              <a:rPr lang="en-US" dirty="0"/>
            </a:br>
            <a:r>
              <a:rPr lang="en-US" dirty="0"/>
              <a:t>ARIAL NARROW</a:t>
            </a:r>
          </a:p>
        </p:txBody>
      </p:sp>
      <p:sp>
        <p:nvSpPr>
          <p:cNvPr id="15" name="Text Placeholder 4">
            <a:extLst>
              <a:ext uri="{FF2B5EF4-FFF2-40B4-BE49-F238E27FC236}">
                <a16:creationId xmlns:a16="http://schemas.microsoft.com/office/drawing/2014/main" id="{531AFCCF-B590-4166-A970-EAC17D61590E}"/>
              </a:ext>
            </a:extLst>
          </p:cNvPr>
          <p:cNvSpPr>
            <a:spLocks noGrp="1"/>
          </p:cNvSpPr>
          <p:nvPr>
            <p:ph type="body" sz="quarter" idx="11" hasCustomPrompt="1"/>
          </p:nvPr>
        </p:nvSpPr>
        <p:spPr>
          <a:xfrm>
            <a:off x="673100" y="6294120"/>
            <a:ext cx="10871200" cy="182880"/>
          </a:xfrm>
          <a:prstGeom prst="rect">
            <a:avLst/>
          </a:prstGeom>
        </p:spPr>
        <p:txBody>
          <a:bodyPr lIns="0" tIns="0" rIns="0" bIns="0" anchor="b" anchorCtr="0">
            <a:noAutofit/>
          </a:bodyPr>
          <a:lstStyle>
            <a:lvl1pPr marL="0" indent="0" algn="r">
              <a:spcBef>
                <a:spcPts val="0"/>
              </a:spcBef>
              <a:spcAft>
                <a:spcPts val="0"/>
              </a:spcAft>
              <a:buNone/>
              <a:defRPr sz="1000">
                <a:solidFill>
                  <a:srgbClr val="071D49"/>
                </a:solidFill>
              </a:defRPr>
            </a:lvl1pPr>
          </a:lstStyle>
          <a:p>
            <a:pPr lvl="0"/>
            <a:r>
              <a:rPr lang="en-US" dirty="0"/>
              <a:t>Edit Master text styles</a:t>
            </a:r>
          </a:p>
        </p:txBody>
      </p:sp>
      <p:sp>
        <p:nvSpPr>
          <p:cNvPr id="16" name="Text Placeholder 6">
            <a:extLst>
              <a:ext uri="{FF2B5EF4-FFF2-40B4-BE49-F238E27FC236}">
                <a16:creationId xmlns:a16="http://schemas.microsoft.com/office/drawing/2014/main" id="{F5F219CF-16FB-44B7-8AFE-00CAEBE610DE}"/>
              </a:ext>
            </a:extLst>
          </p:cNvPr>
          <p:cNvSpPr>
            <a:spLocks noGrp="1"/>
          </p:cNvSpPr>
          <p:nvPr>
            <p:ph type="body" sz="quarter" idx="15" hasCustomPrompt="1"/>
          </p:nvPr>
        </p:nvSpPr>
        <p:spPr>
          <a:xfrm>
            <a:off x="673100" y="5862320"/>
            <a:ext cx="11143488" cy="365760"/>
          </a:xfrm>
          <a:prstGeom prst="rect">
            <a:avLst/>
          </a:prstGeom>
        </p:spPr>
        <p:txBody>
          <a:bodyPr lIns="0" tIns="0" rIns="0" bIns="0" anchor="b">
            <a:noAutofit/>
          </a:bodyPr>
          <a:lstStyle>
            <a:lvl1pPr marL="0" indent="0">
              <a:spcBef>
                <a:spcPts val="0"/>
              </a:spcBef>
              <a:spcAft>
                <a:spcPts val="0"/>
              </a:spcAft>
              <a:buNone/>
              <a:defRPr sz="1200" baseline="0">
                <a:solidFill>
                  <a:srgbClr val="071D49"/>
                </a:solidFill>
              </a:defRPr>
            </a:lvl1pPr>
          </a:lstStyle>
          <a:p>
            <a:pPr lvl="0"/>
            <a:r>
              <a:rPr lang="en-US" dirty="0"/>
              <a:t>Edit Master text styles</a:t>
            </a:r>
          </a:p>
        </p:txBody>
      </p:sp>
    </p:spTree>
    <p:extLst>
      <p:ext uri="{BB962C8B-B14F-4D97-AF65-F5344CB8AC3E}">
        <p14:creationId xmlns:p14="http://schemas.microsoft.com/office/powerpoint/2010/main" val="3097581063"/>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BED7756-A1E0-481E-80F6-AD6128434BBA}"/>
              </a:ext>
            </a:extLst>
          </p:cNvPr>
          <p:cNvPicPr>
            <a:picLocks noChangeAspect="1"/>
          </p:cNvPicPr>
          <p:nvPr userDrawn="1"/>
        </p:nvPicPr>
        <p:blipFill rotWithShape="1">
          <a:blip r:embed="rId10" cstate="print">
            <a:extLst>
              <a:ext uri="{28A0092B-C50C-407E-A947-70E740481C1C}">
                <a14:useLocalDpi xmlns:a14="http://schemas.microsoft.com/office/drawing/2010/main" val="0"/>
              </a:ext>
            </a:extLst>
          </a:blip>
          <a:srcRect l="95663" t="79880"/>
          <a:stretch/>
        </p:blipFill>
        <p:spPr>
          <a:xfrm>
            <a:off x="11663264" y="5477068"/>
            <a:ext cx="528735" cy="1379057"/>
          </a:xfrm>
          <a:prstGeom prst="rect">
            <a:avLst/>
          </a:prstGeom>
        </p:spPr>
      </p:pic>
      <p:sp>
        <p:nvSpPr>
          <p:cNvPr id="1026" name="Rectangle 2">
            <a:extLst>
              <a:ext uri="{FF2B5EF4-FFF2-40B4-BE49-F238E27FC236}">
                <a16:creationId xmlns:a16="http://schemas.microsoft.com/office/drawing/2014/main" id="{F53C982F-E673-4A9B-8473-37E918252E1D}"/>
              </a:ext>
            </a:extLst>
          </p:cNvPr>
          <p:cNvSpPr>
            <a:spLocks noGrp="1" noChangeArrowheads="1"/>
          </p:cNvSpPr>
          <p:nvPr>
            <p:ph type="title"/>
          </p:nvPr>
        </p:nvSpPr>
        <p:spPr bwMode="auto">
          <a:xfrm>
            <a:off x="711199" y="152400"/>
            <a:ext cx="11144251"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dirty="0"/>
              <a:t>Click to edit Master title style</a:t>
            </a:r>
            <a:endParaRPr lang="en-GB" altLang="en-US" dirty="0"/>
          </a:p>
        </p:txBody>
      </p:sp>
      <p:sp>
        <p:nvSpPr>
          <p:cNvPr id="1027" name="Rectangle 3">
            <a:extLst>
              <a:ext uri="{FF2B5EF4-FFF2-40B4-BE49-F238E27FC236}">
                <a16:creationId xmlns:a16="http://schemas.microsoft.com/office/drawing/2014/main" id="{CD521839-B413-4698-B7AB-42AC3F4B2BAC}"/>
              </a:ext>
            </a:extLst>
          </p:cNvPr>
          <p:cNvSpPr>
            <a:spLocks noGrp="1" noChangeArrowheads="1"/>
          </p:cNvSpPr>
          <p:nvPr>
            <p:ph type="body" idx="1"/>
          </p:nvPr>
        </p:nvSpPr>
        <p:spPr bwMode="auto">
          <a:xfrm>
            <a:off x="711200" y="1350435"/>
            <a:ext cx="11144251" cy="4218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p:txBody>
      </p:sp>
      <p:pic>
        <p:nvPicPr>
          <p:cNvPr id="5" name="Picture 4">
            <a:extLst>
              <a:ext uri="{FF2B5EF4-FFF2-40B4-BE49-F238E27FC236}">
                <a16:creationId xmlns:a16="http://schemas.microsoft.com/office/drawing/2014/main" id="{172846FC-A939-46BE-B244-8B0CBA6E0D14}"/>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0" y="0"/>
            <a:ext cx="705200" cy="2025551"/>
          </a:xfrm>
          <a:prstGeom prst="rect">
            <a:avLst/>
          </a:prstGeom>
        </p:spPr>
      </p:pic>
      <p:sp>
        <p:nvSpPr>
          <p:cNvPr id="6" name="Slide Number Placeholder 1">
            <a:extLst>
              <a:ext uri="{FF2B5EF4-FFF2-40B4-BE49-F238E27FC236}">
                <a16:creationId xmlns:a16="http://schemas.microsoft.com/office/drawing/2014/main" id="{49D49944-0172-41BB-A851-8D03A481D08F}"/>
              </a:ext>
            </a:extLst>
          </p:cNvPr>
          <p:cNvSpPr>
            <a:spLocks noGrp="1"/>
          </p:cNvSpPr>
          <p:nvPr>
            <p:ph type="sldNum" sz="quarter" idx="4"/>
          </p:nvPr>
        </p:nvSpPr>
        <p:spPr>
          <a:xfrm>
            <a:off x="11736387" y="6519599"/>
            <a:ext cx="455611" cy="336525"/>
          </a:xfrm>
          <a:prstGeom prst="rect">
            <a:avLst/>
          </a:prstGeom>
        </p:spPr>
        <p:txBody>
          <a:bodyPr/>
          <a:lstStyle>
            <a:lvl1pPr algn="r">
              <a:defRPr sz="1200" b="1">
                <a:solidFill>
                  <a:schemeClr val="bg1"/>
                </a:solidFill>
              </a:defRPr>
            </a:lvl1pPr>
          </a:lstStyle>
          <a:p>
            <a:fld id="{724AC3FD-09E3-4FF5-A0F9-A72F20D7F301}" type="slidenum">
              <a:rPr lang="en-GB" smtClean="0"/>
              <a:pPr/>
              <a:t>‹#›</a:t>
            </a:fld>
            <a:endParaRPr lang="en-GB" dirty="0"/>
          </a:p>
        </p:txBody>
      </p:sp>
      <p:sp>
        <p:nvSpPr>
          <p:cNvPr id="10" name="Text Placeholder 4">
            <a:extLst>
              <a:ext uri="{FF2B5EF4-FFF2-40B4-BE49-F238E27FC236}">
                <a16:creationId xmlns:a16="http://schemas.microsoft.com/office/drawing/2014/main" id="{1789C359-43D2-40CF-B169-BB07634D6AC8}"/>
              </a:ext>
            </a:extLst>
          </p:cNvPr>
          <p:cNvSpPr txBox="1">
            <a:spLocks/>
          </p:cNvSpPr>
          <p:nvPr userDrawn="1"/>
        </p:nvSpPr>
        <p:spPr>
          <a:xfrm>
            <a:off x="699168" y="6417367"/>
            <a:ext cx="10833100" cy="149375"/>
          </a:xfrm>
          <a:prstGeom prst="rect">
            <a:avLst/>
          </a:prstGeom>
        </p:spPr>
        <p:txBody>
          <a:bodyPr lIns="0" tIns="0" rIns="0" bIns="0"/>
          <a:lstStyle>
            <a:lvl1pPr marL="0" indent="0" algn="r" rtl="0" eaLnBrk="0" fontAlgn="base" hangingPunct="0">
              <a:spcBef>
                <a:spcPct val="0"/>
              </a:spcBef>
              <a:spcAft>
                <a:spcPts val="400"/>
              </a:spcAft>
              <a:buClr>
                <a:srgbClr val="E31836"/>
              </a:buClr>
              <a:buSzPct val="115000"/>
              <a:buFont typeface="Arial" panose="020B0604020202020204" pitchFamily="34" charset="0"/>
              <a:buNone/>
              <a:defRPr sz="9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l"/>
            <a:r>
              <a:rPr lang="en-US" sz="800" b="1" kern="0" dirty="0"/>
              <a:t>17th European AIDS Conference; November 6-9, 2019; Basel, Switzerland</a:t>
            </a:r>
          </a:p>
        </p:txBody>
      </p:sp>
      <p:cxnSp>
        <p:nvCxnSpPr>
          <p:cNvPr id="12" name="Straight Connector 11">
            <a:extLst>
              <a:ext uri="{FF2B5EF4-FFF2-40B4-BE49-F238E27FC236}">
                <a16:creationId xmlns:a16="http://schemas.microsoft.com/office/drawing/2014/main" id="{58958EBF-8926-4F05-877B-D19506E5DEDC}"/>
              </a:ext>
            </a:extLst>
          </p:cNvPr>
          <p:cNvCxnSpPr/>
          <p:nvPr userDrawn="1"/>
        </p:nvCxnSpPr>
        <p:spPr>
          <a:xfrm>
            <a:off x="697164" y="6249600"/>
            <a:ext cx="522000" cy="0"/>
          </a:xfrm>
          <a:prstGeom prst="line">
            <a:avLst/>
          </a:prstGeom>
          <a:ln w="3175">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814" r:id="rId1"/>
    <p:sldLayoutId id="2147484815" r:id="rId2"/>
    <p:sldLayoutId id="2147484817" r:id="rId3"/>
    <p:sldLayoutId id="2147484818" r:id="rId4"/>
    <p:sldLayoutId id="2147484820" r:id="rId5"/>
    <p:sldLayoutId id="2147484821" r:id="rId6"/>
    <p:sldLayoutId id="2147484822" r:id="rId7"/>
    <p:sldLayoutId id="2147484823" r:id="rId8"/>
  </p:sldLayoutIdLst>
  <p:hf hdr="0" ftr="0" dt="0"/>
  <p:txStyles>
    <p:titleStyle>
      <a:lvl1pPr algn="l" rtl="0" eaLnBrk="0" fontAlgn="base" hangingPunct="0">
        <a:lnSpc>
          <a:spcPct val="100000"/>
        </a:lnSpc>
        <a:spcBef>
          <a:spcPct val="0"/>
        </a:spcBef>
        <a:spcAft>
          <a:spcPct val="0"/>
        </a:spcAft>
        <a:defRPr sz="3200" b="1">
          <a:solidFill>
            <a:srgbClr val="E31836"/>
          </a:solidFill>
          <a:latin typeface="+mj-lt"/>
          <a:ea typeface="+mj-ea"/>
          <a:cs typeface="Arial" panose="020B0604020202020204" pitchFamily="34" charset="0"/>
        </a:defRPr>
      </a:lvl1pPr>
      <a:lvl2pPr algn="l" rtl="0" eaLnBrk="0" fontAlgn="base" hangingPunct="0">
        <a:lnSpc>
          <a:spcPts val="4667"/>
        </a:lnSpc>
        <a:spcBef>
          <a:spcPct val="0"/>
        </a:spcBef>
        <a:spcAft>
          <a:spcPct val="0"/>
        </a:spcAft>
        <a:defRPr sz="3200" b="1">
          <a:solidFill>
            <a:srgbClr val="E31836"/>
          </a:solidFill>
          <a:latin typeface="Arial" pitchFamily="34" charset="0"/>
          <a:cs typeface="Arial" charset="0"/>
        </a:defRPr>
      </a:lvl2pPr>
      <a:lvl3pPr algn="l" rtl="0" eaLnBrk="0" fontAlgn="base" hangingPunct="0">
        <a:lnSpc>
          <a:spcPts val="4667"/>
        </a:lnSpc>
        <a:spcBef>
          <a:spcPct val="0"/>
        </a:spcBef>
        <a:spcAft>
          <a:spcPct val="0"/>
        </a:spcAft>
        <a:defRPr sz="3200" b="1">
          <a:solidFill>
            <a:srgbClr val="E31836"/>
          </a:solidFill>
          <a:latin typeface="Arial" pitchFamily="34" charset="0"/>
          <a:cs typeface="Arial" charset="0"/>
        </a:defRPr>
      </a:lvl3pPr>
      <a:lvl4pPr algn="l" rtl="0" eaLnBrk="0" fontAlgn="base" hangingPunct="0">
        <a:lnSpc>
          <a:spcPts val="4667"/>
        </a:lnSpc>
        <a:spcBef>
          <a:spcPct val="0"/>
        </a:spcBef>
        <a:spcAft>
          <a:spcPct val="0"/>
        </a:spcAft>
        <a:defRPr sz="3200" b="1">
          <a:solidFill>
            <a:srgbClr val="E31836"/>
          </a:solidFill>
          <a:latin typeface="Arial" pitchFamily="34" charset="0"/>
          <a:cs typeface="Arial" charset="0"/>
        </a:defRPr>
      </a:lvl4pPr>
      <a:lvl5pPr algn="l" rtl="0" eaLnBrk="0" fontAlgn="base" hangingPunct="0">
        <a:lnSpc>
          <a:spcPts val="4667"/>
        </a:lnSpc>
        <a:spcBef>
          <a:spcPct val="0"/>
        </a:spcBef>
        <a:spcAft>
          <a:spcPct val="0"/>
        </a:spcAft>
        <a:defRPr sz="3200" b="1">
          <a:solidFill>
            <a:srgbClr val="E31836"/>
          </a:solidFill>
          <a:latin typeface="Arial" pitchFamily="34" charset="0"/>
          <a:cs typeface="Arial" charset="0"/>
        </a:defRPr>
      </a:lvl5pPr>
      <a:lvl6pPr marL="609585" algn="l" rtl="0" eaLnBrk="1" fontAlgn="base" hangingPunct="1">
        <a:spcBef>
          <a:spcPct val="0"/>
        </a:spcBef>
        <a:spcAft>
          <a:spcPct val="0"/>
        </a:spcAft>
        <a:defRPr sz="2800">
          <a:solidFill>
            <a:srgbClr val="B61229"/>
          </a:solidFill>
          <a:latin typeface="Century Gothic" pitchFamily="34" charset="0"/>
          <a:cs typeface="Arial" charset="0"/>
        </a:defRPr>
      </a:lvl6pPr>
      <a:lvl7pPr marL="1219170" algn="l" rtl="0" eaLnBrk="1" fontAlgn="base" hangingPunct="1">
        <a:spcBef>
          <a:spcPct val="0"/>
        </a:spcBef>
        <a:spcAft>
          <a:spcPct val="0"/>
        </a:spcAft>
        <a:defRPr sz="2800">
          <a:solidFill>
            <a:srgbClr val="B61229"/>
          </a:solidFill>
          <a:latin typeface="Century Gothic" pitchFamily="34" charset="0"/>
          <a:cs typeface="Arial" charset="0"/>
        </a:defRPr>
      </a:lvl7pPr>
      <a:lvl8pPr marL="1828754" algn="l" rtl="0" eaLnBrk="1" fontAlgn="base" hangingPunct="1">
        <a:spcBef>
          <a:spcPct val="0"/>
        </a:spcBef>
        <a:spcAft>
          <a:spcPct val="0"/>
        </a:spcAft>
        <a:defRPr sz="2800">
          <a:solidFill>
            <a:srgbClr val="B61229"/>
          </a:solidFill>
          <a:latin typeface="Century Gothic" pitchFamily="34" charset="0"/>
          <a:cs typeface="Arial" charset="0"/>
        </a:defRPr>
      </a:lvl8pPr>
      <a:lvl9pPr marL="2438339" algn="l" rtl="0" eaLnBrk="1" fontAlgn="base" hangingPunct="1">
        <a:spcBef>
          <a:spcPct val="0"/>
        </a:spcBef>
        <a:spcAft>
          <a:spcPct val="0"/>
        </a:spcAft>
        <a:defRPr sz="2800">
          <a:solidFill>
            <a:srgbClr val="B61229"/>
          </a:solidFill>
          <a:latin typeface="Century Gothic" pitchFamily="34" charset="0"/>
          <a:cs typeface="Arial" charset="0"/>
        </a:defRPr>
      </a:lvl9pPr>
    </p:titleStyle>
    <p:bodyStyle>
      <a:lvl1pPr marL="0" indent="0" algn="l" rtl="0" eaLnBrk="0" fontAlgn="base" hangingPunct="0">
        <a:spcBef>
          <a:spcPts val="800"/>
        </a:spcBef>
        <a:spcAft>
          <a:spcPts val="0"/>
        </a:spcAft>
        <a:buClr>
          <a:srgbClr val="E31836"/>
        </a:buClr>
        <a:buSzPct val="115000"/>
        <a:buFont typeface="Arial" panose="020B0604020202020204" pitchFamily="34" charset="0"/>
        <a:buNone/>
        <a:defRPr sz="20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ts val="400"/>
        </a:spcBef>
        <a:spcAft>
          <a:spcPts val="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ts val="400"/>
        </a:spcBef>
        <a:spcAft>
          <a:spcPts val="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ts val="400"/>
        </a:spcBef>
        <a:spcAft>
          <a:spcPts val="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7276" userDrawn="1">
          <p15:clr>
            <a:srgbClr val="F26B43"/>
          </p15:clr>
        </p15:guide>
        <p15:guide id="4" pos="4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3.xml"/><Relationship Id="rId1" Type="http://schemas.openxmlformats.org/officeDocument/2006/relationships/slideLayout" Target="../slideLayouts/slideLayout4.xml"/><Relationship Id="rId5" Type="http://schemas.openxmlformats.org/officeDocument/2006/relationships/chart" Target="../charts/chart7.xml"/><Relationship Id="rId4" Type="http://schemas.openxmlformats.org/officeDocument/2006/relationships/chart" Target="../charts/chart6.xml"/></Relationships>
</file>

<file path=ppt/slides/_rels/slide1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mailto:medsafety@hpra.ie" TargetMode="External"/><Relationship Id="rId2" Type="http://schemas.openxmlformats.org/officeDocument/2006/relationships/hyperlink" Target="http://www.mhra.gov.uk/yellowcard" TargetMode="Externa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ubtitle 2">
            <a:extLst>
              <a:ext uri="{FF2B5EF4-FFF2-40B4-BE49-F238E27FC236}">
                <a16:creationId xmlns:a16="http://schemas.microsoft.com/office/drawing/2014/main" id="{76523A10-0D00-4C14-BBEB-A3C9A27DB1FF}"/>
              </a:ext>
            </a:extLst>
          </p:cNvPr>
          <p:cNvSpPr>
            <a:spLocks noGrp="1"/>
          </p:cNvSpPr>
          <p:nvPr>
            <p:ph type="body" sz="quarter" idx="11"/>
          </p:nvPr>
        </p:nvSpPr>
        <p:spPr>
          <a:xfrm>
            <a:off x="1117603" y="5575303"/>
            <a:ext cx="8631767" cy="859367"/>
          </a:xfrm>
        </p:spPr>
        <p:txBody>
          <a:bodyPr/>
          <a:lstStyle/>
          <a:p>
            <a:pPr>
              <a:defRPr/>
            </a:pPr>
            <a:r>
              <a:rPr lang="en-US" baseline="30000" dirty="0"/>
              <a:t>1</a:t>
            </a:r>
            <a:r>
              <a:rPr lang="en-US" dirty="0"/>
              <a:t>ViiV Healthcare, Brentford, UK; </a:t>
            </a:r>
            <a:r>
              <a:rPr lang="en-US" baseline="30000" dirty="0"/>
              <a:t>2</a:t>
            </a:r>
            <a:r>
              <a:rPr lang="en-US" dirty="0"/>
              <a:t>ViiV Healthcare, Research Triangle Park, NC, USA; </a:t>
            </a:r>
            <a:r>
              <a:rPr lang="en-US" baseline="30000" dirty="0"/>
              <a:t>3</a:t>
            </a:r>
            <a:r>
              <a:rPr lang="en-US" dirty="0"/>
              <a:t>GlaxoSmithKline, Stockley Park, UK</a:t>
            </a:r>
            <a:endParaRPr lang="en-GB" altLang="en-US" dirty="0"/>
          </a:p>
        </p:txBody>
      </p:sp>
      <p:sp>
        <p:nvSpPr>
          <p:cNvPr id="3074" name="Title 1">
            <a:extLst>
              <a:ext uri="{FF2B5EF4-FFF2-40B4-BE49-F238E27FC236}">
                <a16:creationId xmlns:a16="http://schemas.microsoft.com/office/drawing/2014/main" id="{C1EAEDFB-1C3A-4CC2-89F8-3609C724725E}"/>
              </a:ext>
            </a:extLst>
          </p:cNvPr>
          <p:cNvSpPr>
            <a:spLocks noGrp="1"/>
          </p:cNvSpPr>
          <p:nvPr>
            <p:ph type="ctrTitle"/>
          </p:nvPr>
        </p:nvSpPr>
        <p:spPr>
          <a:xfrm>
            <a:off x="1102363" y="1708148"/>
            <a:ext cx="9245600" cy="1953684"/>
          </a:xfrm>
        </p:spPr>
        <p:txBody>
          <a:bodyPr>
            <a:noAutofit/>
          </a:bodyPr>
          <a:lstStyle/>
          <a:p>
            <a:pPr>
              <a:defRPr/>
            </a:pPr>
            <a:r>
              <a:rPr lang="en-US" sz="3600" cap="all" dirty="0"/>
              <a:t>Switching to dolutegravir/lamivudine (DTG/3TC</a:t>
            </a:r>
            <a:r>
              <a:rPr lang="en-GB" sz="3600" dirty="0">
                <a:ea typeface="Calibri" pitchFamily="34" charset="0"/>
                <a:cs typeface="Arial" panose="020B0604020202020204" pitchFamily="34" charset="0"/>
              </a:rPr>
              <a:t>) </a:t>
            </a:r>
            <a:r>
              <a:rPr lang="en-US" sz="3600" cap="all" dirty="0"/>
              <a:t>Fixed-Dose Combination (FDC) Is Non-inferior to Continuing TAF-Based Regimens Through 48 Weeks: Subgroup Analyses From the TANGO Study</a:t>
            </a:r>
            <a:endParaRPr lang="en-GB" altLang="en-US" sz="3600" cap="all" dirty="0"/>
          </a:p>
        </p:txBody>
      </p:sp>
      <p:sp>
        <p:nvSpPr>
          <p:cNvPr id="13316" name="Text Placeholder 8">
            <a:extLst>
              <a:ext uri="{FF2B5EF4-FFF2-40B4-BE49-F238E27FC236}">
                <a16:creationId xmlns:a16="http://schemas.microsoft.com/office/drawing/2014/main" id="{FC72B7DD-FD6E-46DE-89CA-30D6A4A157A5}"/>
              </a:ext>
            </a:extLst>
          </p:cNvPr>
          <p:cNvSpPr>
            <a:spLocks noGrp="1"/>
          </p:cNvSpPr>
          <p:nvPr>
            <p:ph type="subTitle" idx="1"/>
          </p:nvPr>
        </p:nvSpPr>
        <p:spPr>
          <a:xfrm>
            <a:off x="1117603" y="4648200"/>
            <a:ext cx="8631767" cy="908051"/>
          </a:xfrm>
        </p:spPr>
        <p:txBody>
          <a:bodyPr>
            <a:normAutofit/>
          </a:bodyPr>
          <a:lstStyle/>
          <a:p>
            <a:r>
              <a:rPr lang="en-US" dirty="0"/>
              <a:t>M Ait-Khaled,</a:t>
            </a:r>
            <a:r>
              <a:rPr lang="en-US" baseline="30000" dirty="0"/>
              <a:t>1</a:t>
            </a:r>
            <a:r>
              <a:rPr lang="en-US" dirty="0"/>
              <a:t> M-C Nascimento,</a:t>
            </a:r>
            <a:r>
              <a:rPr lang="en-US" baseline="30000" dirty="0"/>
              <a:t>1</a:t>
            </a:r>
            <a:r>
              <a:rPr lang="en-US" dirty="0"/>
              <a:t> KA Pappa,</a:t>
            </a:r>
            <a:r>
              <a:rPr lang="en-US" baseline="30000" dirty="0"/>
              <a:t>2</a:t>
            </a:r>
            <a:r>
              <a:rPr lang="en-US" dirty="0"/>
              <a:t> R Wang,</a:t>
            </a:r>
            <a:r>
              <a:rPr lang="en-US" baseline="30000" dirty="0"/>
              <a:t>2</a:t>
            </a:r>
            <a:r>
              <a:rPr lang="en-US" dirty="0"/>
              <a:t> J Wright,</a:t>
            </a:r>
            <a:r>
              <a:rPr lang="en-US" baseline="30000" dirty="0"/>
              <a:t>3</a:t>
            </a:r>
            <a:r>
              <a:rPr lang="en-US" dirty="0"/>
              <a:t> AR Tenorio,</a:t>
            </a:r>
            <a:r>
              <a:rPr lang="en-US" baseline="30000" dirty="0"/>
              <a:t>2</a:t>
            </a:r>
            <a:r>
              <a:rPr lang="en-US" dirty="0"/>
              <a:t> B Wynne,</a:t>
            </a:r>
            <a:r>
              <a:rPr lang="en-US" baseline="30000" dirty="0"/>
              <a:t>2</a:t>
            </a:r>
            <a:r>
              <a:rPr lang="en-US" dirty="0"/>
              <a:t> </a:t>
            </a:r>
            <a:br>
              <a:rPr lang="en-US" dirty="0"/>
            </a:br>
            <a:r>
              <a:rPr lang="en-US" dirty="0"/>
              <a:t>M Aboud,</a:t>
            </a:r>
            <a:r>
              <a:rPr lang="en-US" baseline="30000" dirty="0"/>
              <a:t>1</a:t>
            </a:r>
            <a:r>
              <a:rPr lang="en-US" dirty="0"/>
              <a:t> MJ Gartland,</a:t>
            </a:r>
            <a:r>
              <a:rPr lang="en-US" baseline="30000" dirty="0"/>
              <a:t>2</a:t>
            </a:r>
            <a:r>
              <a:rPr lang="en-US" dirty="0"/>
              <a:t> </a:t>
            </a:r>
            <a:r>
              <a:rPr lang="en-US" u="sng" dirty="0"/>
              <a:t>J van Wyk</a:t>
            </a:r>
            <a:r>
              <a:rPr lang="en-US" baseline="30000" dirty="0"/>
              <a:t>1</a:t>
            </a:r>
          </a:p>
        </p:txBody>
      </p:sp>
      <p:sp>
        <p:nvSpPr>
          <p:cNvPr id="5" name="TextBox 4">
            <a:extLst>
              <a:ext uri="{FF2B5EF4-FFF2-40B4-BE49-F238E27FC236}">
                <a16:creationId xmlns:a16="http://schemas.microsoft.com/office/drawing/2014/main" id="{76982491-96B0-4EA0-8EDA-8EDB976F99E5}"/>
              </a:ext>
            </a:extLst>
          </p:cNvPr>
          <p:cNvSpPr txBox="1"/>
          <p:nvPr/>
        </p:nvSpPr>
        <p:spPr>
          <a:xfrm>
            <a:off x="6414299" y="6544525"/>
            <a:ext cx="914400" cy="914400"/>
          </a:xfrm>
          <a:prstGeom prst="rect">
            <a:avLst/>
          </a:prstGeom>
          <a:noFill/>
        </p:spPr>
        <p:txBody>
          <a:bodyPr wrap="none" lIns="0" tIns="0" rIns="0" bIns="0" rtlCol="0">
            <a:noAutofit/>
          </a:bodyPr>
          <a:lstStyle/>
          <a:p>
            <a:pPr algn="l"/>
            <a:r>
              <a:rPr lang="en-GB" sz="1400" b="1" dirty="0"/>
              <a:t>Date of preparation: November 2019</a:t>
            </a:r>
          </a:p>
        </p:txBody>
      </p:sp>
      <p:sp>
        <p:nvSpPr>
          <p:cNvPr id="6" name="TextBox 5">
            <a:extLst>
              <a:ext uri="{FF2B5EF4-FFF2-40B4-BE49-F238E27FC236}">
                <a16:creationId xmlns:a16="http://schemas.microsoft.com/office/drawing/2014/main" id="{C9658126-0828-41A4-9938-9A3819B1F3A1}"/>
              </a:ext>
            </a:extLst>
          </p:cNvPr>
          <p:cNvSpPr txBox="1"/>
          <p:nvPr/>
        </p:nvSpPr>
        <p:spPr>
          <a:xfrm>
            <a:off x="9749370" y="6544525"/>
            <a:ext cx="914400" cy="914400"/>
          </a:xfrm>
          <a:prstGeom prst="rect">
            <a:avLst/>
          </a:prstGeom>
          <a:noFill/>
        </p:spPr>
        <p:txBody>
          <a:bodyPr wrap="none" lIns="0" tIns="0" rIns="0" bIns="0" rtlCol="0">
            <a:noAutofit/>
          </a:bodyPr>
          <a:lstStyle/>
          <a:p>
            <a:r>
              <a:rPr lang="en-GB" sz="1400" b="1" dirty="0"/>
              <a:t>PM-GB-DLM-PPT-190017 </a:t>
            </a:r>
          </a:p>
        </p:txBody>
      </p:sp>
      <p:sp>
        <p:nvSpPr>
          <p:cNvPr id="7" name="TextBox 6">
            <a:extLst>
              <a:ext uri="{FF2B5EF4-FFF2-40B4-BE49-F238E27FC236}">
                <a16:creationId xmlns:a16="http://schemas.microsoft.com/office/drawing/2014/main" id="{FF364BA8-C546-4879-8BDE-2BDCA61F978C}"/>
              </a:ext>
            </a:extLst>
          </p:cNvPr>
          <p:cNvSpPr txBox="1"/>
          <p:nvPr/>
        </p:nvSpPr>
        <p:spPr>
          <a:xfrm>
            <a:off x="0" y="6596390"/>
            <a:ext cx="5822428" cy="261610"/>
          </a:xfrm>
          <a:prstGeom prst="rect">
            <a:avLst/>
          </a:prstGeom>
          <a:noFill/>
        </p:spPr>
        <p:txBody>
          <a:bodyPr wrap="none" rtlCol="0">
            <a:spAutoFit/>
          </a:bodyPr>
          <a:lstStyle/>
          <a:p>
            <a:r>
              <a:rPr lang="en-GB" sz="1100" dirty="0">
                <a:solidFill>
                  <a:schemeClr val="accent2"/>
                </a:solidFill>
                <a:latin typeface="Raleway" panose="020B0503030101060003" pitchFamily="34" charset="0"/>
              </a:rPr>
              <a:t>Adverse Event and Prescribing Information can be found at the end of the presentation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0D6C1C4-C03C-43C3-BAB2-2417E5D43AFE}"/>
              </a:ext>
            </a:extLst>
          </p:cNvPr>
          <p:cNvSpPr>
            <a:spLocks noGrp="1"/>
          </p:cNvSpPr>
          <p:nvPr>
            <p:ph type="title"/>
          </p:nvPr>
        </p:nvSpPr>
        <p:spPr/>
        <p:txBody>
          <a:bodyPr/>
          <a:lstStyle/>
          <a:p>
            <a:r>
              <a:rPr lang="en-US" dirty="0"/>
              <a:t>No Confirmed Virologic Withdrawals or Resistance With DTG/3TC Through Week 48</a:t>
            </a:r>
          </a:p>
        </p:txBody>
      </p:sp>
      <p:sp>
        <p:nvSpPr>
          <p:cNvPr id="4" name="Slide Number Placeholder 3">
            <a:extLst>
              <a:ext uri="{FF2B5EF4-FFF2-40B4-BE49-F238E27FC236}">
                <a16:creationId xmlns:a16="http://schemas.microsoft.com/office/drawing/2014/main" id="{BE0E4E38-5841-4044-9F62-0CF08B823018}"/>
              </a:ext>
            </a:extLst>
          </p:cNvPr>
          <p:cNvSpPr>
            <a:spLocks noGrp="1"/>
          </p:cNvSpPr>
          <p:nvPr>
            <p:ph type="sldNum" sz="quarter" idx="4"/>
          </p:nvPr>
        </p:nvSpPr>
        <p:spPr/>
        <p:txBody>
          <a:bodyPr/>
          <a:lstStyle/>
          <a:p>
            <a:fld id="{724AC3FD-09E3-4FF5-A0F9-A72F20D7F301}" type="slidenum">
              <a:rPr lang="en-GB" smtClean="0"/>
              <a:pPr/>
              <a:t>10</a:t>
            </a:fld>
            <a:endParaRPr lang="en-GB" dirty="0"/>
          </a:p>
        </p:txBody>
      </p:sp>
      <p:sp>
        <p:nvSpPr>
          <p:cNvPr id="5" name="Text Placeholder 4">
            <a:extLst>
              <a:ext uri="{FF2B5EF4-FFF2-40B4-BE49-F238E27FC236}">
                <a16:creationId xmlns:a16="http://schemas.microsoft.com/office/drawing/2014/main" id="{595BFBD6-144A-4DE0-B6AC-22360A16791C}"/>
              </a:ext>
            </a:extLst>
          </p:cNvPr>
          <p:cNvSpPr>
            <a:spLocks noGrp="1"/>
          </p:cNvSpPr>
          <p:nvPr>
            <p:ph type="body" sz="quarter" idx="18"/>
          </p:nvPr>
        </p:nvSpPr>
        <p:spPr/>
        <p:txBody>
          <a:bodyPr/>
          <a:lstStyle/>
          <a:p>
            <a:r>
              <a:rPr lang="en-US" altLang="en-US" baseline="30000" dirty="0"/>
              <a:t>a</a:t>
            </a:r>
            <a:r>
              <a:rPr lang="en-US" altLang="en-US" dirty="0"/>
              <a:t>O</a:t>
            </a:r>
            <a:r>
              <a:rPr lang="en-US" dirty="0"/>
              <a:t>ne assessment with HIV-1 RNA ≥200 c/mL after Day 1 with an immediately </a:t>
            </a:r>
            <a:r>
              <a:rPr lang="nb-NO" dirty="0"/>
              <a:t>prior HIV-1 RNA ≥50 c/mL. </a:t>
            </a:r>
            <a:br>
              <a:rPr lang="nb-NO" dirty="0"/>
            </a:br>
            <a:r>
              <a:rPr lang="nb-NO" baseline="30000" dirty="0"/>
              <a:t>b</a:t>
            </a:r>
            <a:r>
              <a:rPr lang="en-GB" altLang="en-US" dirty="0"/>
              <a:t>Treatment interrupted before suspected virologic withdrawal (VL, 38,042 c/mL) and resumed 3 weeks before VL retest (297 c/mL)</a:t>
            </a:r>
            <a:r>
              <a:rPr lang="en-US" altLang="en-US" dirty="0"/>
              <a:t>. </a:t>
            </a:r>
            <a:br>
              <a:rPr lang="en-US" altLang="en-US" dirty="0"/>
            </a:br>
            <a:r>
              <a:rPr lang="nb-NO" altLang="en-US" baseline="30000" dirty="0"/>
              <a:t>c</a:t>
            </a:r>
            <a:r>
              <a:rPr lang="en-GB" altLang="en-US" dirty="0"/>
              <a:t>Plasma HIV-1 RNA resistance genotype at failure is compared with baseline PBMC proviral resistance genotype.</a:t>
            </a:r>
          </a:p>
        </p:txBody>
      </p:sp>
      <p:graphicFrame>
        <p:nvGraphicFramePr>
          <p:cNvPr id="6" name="Table 5">
            <a:extLst>
              <a:ext uri="{FF2B5EF4-FFF2-40B4-BE49-F238E27FC236}">
                <a16:creationId xmlns:a16="http://schemas.microsoft.com/office/drawing/2014/main" id="{16279844-12B0-4527-A6CA-27C96E92D990}"/>
              </a:ext>
            </a:extLst>
          </p:cNvPr>
          <p:cNvGraphicFramePr>
            <a:graphicFrameLocks noGrp="1"/>
          </p:cNvGraphicFramePr>
          <p:nvPr>
            <p:extLst>
              <p:ext uri="{D42A27DB-BD31-4B8C-83A1-F6EECF244321}">
                <p14:modId xmlns:p14="http://schemas.microsoft.com/office/powerpoint/2010/main" val="3983705204"/>
              </p:ext>
            </p:extLst>
          </p:nvPr>
        </p:nvGraphicFramePr>
        <p:xfrm>
          <a:off x="711200" y="1828800"/>
          <a:ext cx="10815639" cy="1539360"/>
        </p:xfrm>
        <a:graphic>
          <a:graphicData uri="http://schemas.openxmlformats.org/drawingml/2006/table">
            <a:tbl>
              <a:tblPr firstRow="1" bandRow="1">
                <a:tableStyleId>{5C22544A-7EE6-4342-B048-85BDC9FD1C3A}</a:tableStyleId>
              </a:tblPr>
              <a:tblGrid>
                <a:gridCol w="4644209">
                  <a:extLst>
                    <a:ext uri="{9D8B030D-6E8A-4147-A177-3AD203B41FA5}">
                      <a16:colId xmlns:a16="http://schemas.microsoft.com/office/drawing/2014/main" val="20000"/>
                    </a:ext>
                  </a:extLst>
                </a:gridCol>
                <a:gridCol w="3085715">
                  <a:extLst>
                    <a:ext uri="{9D8B030D-6E8A-4147-A177-3AD203B41FA5}">
                      <a16:colId xmlns:a16="http://schemas.microsoft.com/office/drawing/2014/main" val="20001"/>
                    </a:ext>
                  </a:extLst>
                </a:gridCol>
                <a:gridCol w="3085715">
                  <a:extLst>
                    <a:ext uri="{9D8B030D-6E8A-4147-A177-3AD203B41FA5}">
                      <a16:colId xmlns:a16="http://schemas.microsoft.com/office/drawing/2014/main" val="20002"/>
                    </a:ext>
                  </a:extLst>
                </a:gridCol>
              </a:tblGrid>
              <a:tr h="482640">
                <a:tc>
                  <a:txBody>
                    <a:bodyPr/>
                    <a:lstStyle/>
                    <a:p>
                      <a:r>
                        <a:rPr lang="en-US" sz="1600" b="1" dirty="0">
                          <a:solidFill>
                            <a:srgbClr val="071D49"/>
                          </a:solidFill>
                          <a:latin typeface="+mn-lt"/>
                          <a:ea typeface="Raleway" charset="0"/>
                          <a:cs typeface="Arial" panose="020B0604020202020204" pitchFamily="34" charset="0"/>
                        </a:rPr>
                        <a:t>n (%)</a:t>
                      </a:r>
                    </a:p>
                  </a:txBody>
                  <a:tcPr marL="72000" marR="36000" marT="43200" marB="4320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600" b="1" dirty="0">
                          <a:latin typeface="+mn-lt"/>
                          <a:ea typeface="Raleway" charset="0"/>
                          <a:cs typeface="Arial" panose="020B0604020202020204" pitchFamily="34" charset="0"/>
                        </a:rPr>
                        <a:t>DTG/3TC</a:t>
                      </a:r>
                    </a:p>
                    <a:p>
                      <a:pPr algn="ctr"/>
                      <a:r>
                        <a:rPr lang="en-US" sz="1600" b="1" dirty="0">
                          <a:latin typeface="+mn-lt"/>
                          <a:ea typeface="Raleway" charset="0"/>
                          <a:cs typeface="Arial" panose="020B0604020202020204" pitchFamily="34" charset="0"/>
                        </a:rPr>
                        <a:t>(N=369)</a:t>
                      </a:r>
                    </a:p>
                  </a:txBody>
                  <a:tcPr marL="72000" marR="36000" marT="43200" marB="43200" anchor="b">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2F5F"/>
                    </a:solidFill>
                  </a:tcPr>
                </a:tc>
                <a:tc>
                  <a:txBody>
                    <a:bodyPr/>
                    <a:lstStyle/>
                    <a:p>
                      <a:pPr algn="ctr"/>
                      <a:r>
                        <a:rPr lang="en-US" sz="1600" b="1" dirty="0">
                          <a:latin typeface="+mn-lt"/>
                          <a:ea typeface="Raleway" charset="0"/>
                          <a:cs typeface="Arial" panose="020B0604020202020204" pitchFamily="34" charset="0"/>
                        </a:rPr>
                        <a:t>TAF-based regimens</a:t>
                      </a:r>
                    </a:p>
                    <a:p>
                      <a:pPr algn="ctr"/>
                      <a:r>
                        <a:rPr lang="en-US" sz="1600" b="1" dirty="0">
                          <a:latin typeface="+mn-lt"/>
                          <a:ea typeface="Raleway" charset="0"/>
                          <a:cs typeface="Arial" panose="020B0604020202020204" pitchFamily="34" charset="0"/>
                        </a:rPr>
                        <a:t>(N=372)</a:t>
                      </a:r>
                    </a:p>
                  </a:txBody>
                  <a:tcPr marL="72000" marR="36000" marT="43200" marB="43200" anchor="b">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6600"/>
                    </a:solidFill>
                  </a:tcPr>
                </a:tc>
                <a:extLst>
                  <a:ext uri="{0D108BD9-81ED-4DB2-BD59-A6C34878D82A}">
                    <a16:rowId xmlns:a16="http://schemas.microsoft.com/office/drawing/2014/main" val="10000"/>
                  </a:ext>
                </a:extLst>
              </a:tr>
              <a:tr h="4826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rgbClr val="071D49"/>
                          </a:solidFill>
                          <a:effectLst/>
                          <a:latin typeface="+mn-lt"/>
                          <a:ea typeface="Raleway" charset="0"/>
                          <a:cs typeface="Arial" panose="020B0604020202020204" pitchFamily="34" charset="0"/>
                        </a:rPr>
                        <a:t>Confirmed virologic withdrawal (CVW)</a:t>
                      </a:r>
                      <a:r>
                        <a:rPr lang="en-US" sz="1600" b="1" kern="1200" baseline="30000" dirty="0">
                          <a:solidFill>
                            <a:srgbClr val="071D49"/>
                          </a:solidFill>
                          <a:effectLst/>
                          <a:latin typeface="+mn-lt"/>
                          <a:ea typeface="Raleway" charset="0"/>
                          <a:cs typeface="Arial" panose="020B0604020202020204" pitchFamily="34" charset="0"/>
                        </a:rPr>
                        <a:t>a</a:t>
                      </a:r>
                    </a:p>
                  </a:txBody>
                  <a:tcPr marL="72000" marR="36000" marT="43200" marB="43200">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E7E6E6"/>
                    </a:solidFill>
                  </a:tcPr>
                </a:tc>
                <a:tc>
                  <a:txBody>
                    <a:bodyPr/>
                    <a:lstStyle/>
                    <a:p>
                      <a:pPr algn="ctr"/>
                      <a:r>
                        <a:rPr lang="en-US" sz="1600" b="1" dirty="0">
                          <a:solidFill>
                            <a:srgbClr val="071D49"/>
                          </a:solidFill>
                          <a:latin typeface="+mn-lt"/>
                          <a:ea typeface="Raleway" charset="0"/>
                          <a:cs typeface="Arial" panose="020B0604020202020204" pitchFamily="34" charset="0"/>
                        </a:rPr>
                        <a:t>0</a:t>
                      </a:r>
                    </a:p>
                  </a:txBody>
                  <a:tcPr marL="72000" marR="36000" marT="43200" marB="43200">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E7E6E6"/>
                    </a:solidFill>
                  </a:tcPr>
                </a:tc>
                <a:tc>
                  <a:txBody>
                    <a:bodyPr/>
                    <a:lstStyle/>
                    <a:p>
                      <a:pPr algn="ctr"/>
                      <a:r>
                        <a:rPr lang="en-US" sz="1600" b="1" dirty="0">
                          <a:solidFill>
                            <a:srgbClr val="071D49"/>
                          </a:solidFill>
                          <a:latin typeface="+mn-lt"/>
                          <a:ea typeface="Raleway" charset="0"/>
                          <a:cs typeface="Arial" panose="020B0604020202020204" pitchFamily="34" charset="0"/>
                        </a:rPr>
                        <a:t>1 (&lt;1)</a:t>
                      </a:r>
                      <a:r>
                        <a:rPr lang="en-US" sz="1600" b="1" baseline="30000" dirty="0">
                          <a:solidFill>
                            <a:srgbClr val="071D49"/>
                          </a:solidFill>
                          <a:latin typeface="+mn-lt"/>
                          <a:ea typeface="Raleway" charset="0"/>
                          <a:cs typeface="Arial" panose="020B0604020202020204" pitchFamily="34" charset="0"/>
                        </a:rPr>
                        <a:t>b</a:t>
                      </a:r>
                    </a:p>
                  </a:txBody>
                  <a:tcPr marL="72000" marR="36000" marT="43200" marB="43200">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1"/>
                  </a:ext>
                </a:extLst>
              </a:tr>
              <a:tr h="4826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baseline="0" dirty="0">
                          <a:solidFill>
                            <a:srgbClr val="071D49"/>
                          </a:solidFill>
                          <a:effectLst/>
                          <a:latin typeface="+mn-lt"/>
                          <a:ea typeface="Raleway" charset="0"/>
                          <a:cs typeface="Arial" panose="020B0604020202020204" pitchFamily="34" charset="0"/>
                        </a:rPr>
                        <a:t>Observed resistance mutation at failure</a:t>
                      </a:r>
                      <a:r>
                        <a:rPr lang="en-US" sz="1600" b="1" kern="1200" baseline="30000" dirty="0">
                          <a:solidFill>
                            <a:srgbClr val="071D49"/>
                          </a:solidFill>
                          <a:effectLst/>
                          <a:latin typeface="+mn-lt"/>
                          <a:ea typeface="Raleway" charset="0"/>
                          <a:cs typeface="Arial" panose="020B0604020202020204" pitchFamily="34" charset="0"/>
                        </a:rPr>
                        <a:t>c</a:t>
                      </a:r>
                    </a:p>
                  </a:txBody>
                  <a:tcPr marL="72000" marR="36000" marT="43200" marB="4320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1600" b="1" dirty="0">
                          <a:solidFill>
                            <a:srgbClr val="071D49"/>
                          </a:solidFill>
                          <a:latin typeface="+mn-lt"/>
                          <a:ea typeface="Raleway" charset="0"/>
                          <a:cs typeface="Arial" panose="020B0604020202020204" pitchFamily="34" charset="0"/>
                        </a:rPr>
                        <a:t>0</a:t>
                      </a:r>
                    </a:p>
                  </a:txBody>
                  <a:tcPr marL="72000" marR="36000" marT="43200" marB="4320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en-US" sz="1600" b="1" dirty="0">
                          <a:solidFill>
                            <a:srgbClr val="071D49"/>
                          </a:solidFill>
                          <a:latin typeface="+mn-lt"/>
                          <a:ea typeface="Raleway" charset="0"/>
                          <a:cs typeface="Arial" panose="020B0604020202020204" pitchFamily="34" charset="0"/>
                        </a:rPr>
                        <a:t>0</a:t>
                      </a:r>
                    </a:p>
                  </a:txBody>
                  <a:tcPr marL="72000" marR="36000" marT="43200" marB="4320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18748905"/>
                  </a:ext>
                </a:extLst>
              </a:tr>
            </a:tbl>
          </a:graphicData>
        </a:graphic>
      </p:graphicFrame>
      <p:sp>
        <p:nvSpPr>
          <p:cNvPr id="7" name="Text Placeholder 22">
            <a:extLst>
              <a:ext uri="{FF2B5EF4-FFF2-40B4-BE49-F238E27FC236}">
                <a16:creationId xmlns:a16="http://schemas.microsoft.com/office/drawing/2014/main" id="{5B13D465-6F65-43B8-AE2F-B8CFB16985F4}"/>
              </a:ext>
            </a:extLst>
          </p:cNvPr>
          <p:cNvSpPr txBox="1">
            <a:spLocks/>
          </p:cNvSpPr>
          <p:nvPr/>
        </p:nvSpPr>
        <p:spPr bwMode="auto">
          <a:xfrm>
            <a:off x="6538913" y="6419850"/>
            <a:ext cx="5203825"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sz="20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r"/>
            <a:r>
              <a:rPr lang="en-US" sz="800" kern="0" dirty="0"/>
              <a:t>Ait-Khaled et al. EACS 2019; Basel, Switzerland. Slides PS7/2.</a:t>
            </a:r>
          </a:p>
        </p:txBody>
      </p:sp>
    </p:spTree>
    <p:extLst>
      <p:ext uri="{BB962C8B-B14F-4D97-AF65-F5344CB8AC3E}">
        <p14:creationId xmlns:p14="http://schemas.microsoft.com/office/powerpoint/2010/main" val="3236910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2AE98-1F94-4B7D-A8F1-995CDD4AA040}"/>
              </a:ext>
            </a:extLst>
          </p:cNvPr>
          <p:cNvSpPr>
            <a:spLocks noGrp="1"/>
          </p:cNvSpPr>
          <p:nvPr>
            <p:ph type="title"/>
          </p:nvPr>
        </p:nvSpPr>
        <p:spPr/>
        <p:txBody>
          <a:bodyPr/>
          <a:lstStyle/>
          <a:p>
            <a:r>
              <a:rPr lang="en-US" dirty="0"/>
              <a:t>Adverse Events: Week 48 Analysis</a:t>
            </a:r>
          </a:p>
        </p:txBody>
      </p:sp>
      <p:sp>
        <p:nvSpPr>
          <p:cNvPr id="3" name="Slide Number Placeholder 2">
            <a:extLst>
              <a:ext uri="{FF2B5EF4-FFF2-40B4-BE49-F238E27FC236}">
                <a16:creationId xmlns:a16="http://schemas.microsoft.com/office/drawing/2014/main" id="{BB8A4EEE-B8CB-4FB4-A175-27C9D0DEFAC2}"/>
              </a:ext>
            </a:extLst>
          </p:cNvPr>
          <p:cNvSpPr>
            <a:spLocks noGrp="1"/>
          </p:cNvSpPr>
          <p:nvPr>
            <p:ph type="sldNum" sz="quarter" idx="4"/>
          </p:nvPr>
        </p:nvSpPr>
        <p:spPr/>
        <p:txBody>
          <a:bodyPr/>
          <a:lstStyle/>
          <a:p>
            <a:fld id="{724AC3FD-09E3-4FF5-A0F9-A72F20D7F301}" type="slidenum">
              <a:rPr lang="en-GB" smtClean="0"/>
              <a:pPr/>
              <a:t>11</a:t>
            </a:fld>
            <a:endParaRPr lang="en-GB" dirty="0"/>
          </a:p>
        </p:txBody>
      </p:sp>
      <p:sp>
        <p:nvSpPr>
          <p:cNvPr id="4" name="Text Placeholder 3">
            <a:extLst>
              <a:ext uri="{FF2B5EF4-FFF2-40B4-BE49-F238E27FC236}">
                <a16:creationId xmlns:a16="http://schemas.microsoft.com/office/drawing/2014/main" id="{2E3A6670-099D-41AA-909E-D6BC7F4064E4}"/>
              </a:ext>
            </a:extLst>
          </p:cNvPr>
          <p:cNvSpPr>
            <a:spLocks noGrp="1"/>
          </p:cNvSpPr>
          <p:nvPr>
            <p:ph type="body" sz="quarter" idx="18"/>
          </p:nvPr>
        </p:nvSpPr>
        <p:spPr/>
        <p:txBody>
          <a:bodyPr/>
          <a:lstStyle/>
          <a:p>
            <a:r>
              <a:rPr lang="en-US" altLang="en-US" baseline="30000" dirty="0">
                <a:solidFill>
                  <a:srgbClr val="071D49"/>
                </a:solidFill>
              </a:rPr>
              <a:t>a</a:t>
            </a:r>
            <a:r>
              <a:rPr lang="en-US" altLang="en-US" dirty="0">
                <a:solidFill>
                  <a:srgbClr val="071D49"/>
                </a:solidFill>
              </a:rPr>
              <a:t>All drug-related AEs were of grade 2. </a:t>
            </a:r>
            <a:r>
              <a:rPr lang="en-US" altLang="en-US" baseline="30000" dirty="0">
                <a:solidFill>
                  <a:srgbClr val="071D49"/>
                </a:solidFill>
              </a:rPr>
              <a:t>b</a:t>
            </a:r>
            <a:r>
              <a:rPr lang="en-US" altLang="en-US" dirty="0">
                <a:solidFill>
                  <a:srgbClr val="071D49"/>
                </a:solidFill>
              </a:rPr>
              <a:t>One fatal AE occurred (homicide). </a:t>
            </a:r>
            <a:r>
              <a:rPr lang="en-US" altLang="en-US" baseline="30000" dirty="0">
                <a:solidFill>
                  <a:srgbClr val="071D49"/>
                </a:solidFill>
              </a:rPr>
              <a:t>c</a:t>
            </a:r>
            <a:r>
              <a:rPr lang="en-US" altLang="en-US" dirty="0">
                <a:solidFill>
                  <a:srgbClr val="071D49"/>
                </a:solidFill>
              </a:rPr>
              <a:t>No SAEs were drug related. </a:t>
            </a:r>
            <a:r>
              <a:rPr lang="en-US" altLang="en-US" baseline="30000" dirty="0">
                <a:solidFill>
                  <a:srgbClr val="071D49"/>
                </a:solidFill>
              </a:rPr>
              <a:t>d</a:t>
            </a:r>
            <a:r>
              <a:rPr lang="en-US" altLang="en-US" dirty="0">
                <a:solidFill>
                  <a:srgbClr val="071D49"/>
                </a:solidFill>
              </a:rPr>
              <a:t>Adjusted estimates based on a repeated measures model.</a:t>
            </a:r>
            <a:endParaRPr lang="en-GB" altLang="en-US" dirty="0">
              <a:solidFill>
                <a:srgbClr val="071D49"/>
              </a:solidFill>
            </a:endParaRPr>
          </a:p>
        </p:txBody>
      </p:sp>
      <p:graphicFrame>
        <p:nvGraphicFramePr>
          <p:cNvPr id="5" name="Table 4">
            <a:extLst>
              <a:ext uri="{FF2B5EF4-FFF2-40B4-BE49-F238E27FC236}">
                <a16:creationId xmlns:a16="http://schemas.microsoft.com/office/drawing/2014/main" id="{E8587DD1-1392-4C7E-9329-704F99DFAE70}"/>
              </a:ext>
            </a:extLst>
          </p:cNvPr>
          <p:cNvGraphicFramePr>
            <a:graphicFrameLocks noGrp="1"/>
          </p:cNvGraphicFramePr>
          <p:nvPr>
            <p:extLst>
              <p:ext uri="{D42A27DB-BD31-4B8C-83A1-F6EECF244321}">
                <p14:modId xmlns:p14="http://schemas.microsoft.com/office/powerpoint/2010/main" val="2012834647"/>
              </p:ext>
            </p:extLst>
          </p:nvPr>
        </p:nvGraphicFramePr>
        <p:xfrm>
          <a:off x="711203" y="1209744"/>
          <a:ext cx="10815634" cy="4000500"/>
        </p:xfrm>
        <a:graphic>
          <a:graphicData uri="http://schemas.openxmlformats.org/drawingml/2006/table">
            <a:tbl>
              <a:tblPr firstRow="1" bandRow="1"/>
              <a:tblGrid>
                <a:gridCol w="6129422">
                  <a:extLst>
                    <a:ext uri="{9D8B030D-6E8A-4147-A177-3AD203B41FA5}">
                      <a16:colId xmlns:a16="http://schemas.microsoft.com/office/drawing/2014/main" val="20000"/>
                    </a:ext>
                  </a:extLst>
                </a:gridCol>
                <a:gridCol w="2343106">
                  <a:extLst>
                    <a:ext uri="{9D8B030D-6E8A-4147-A177-3AD203B41FA5}">
                      <a16:colId xmlns:a16="http://schemas.microsoft.com/office/drawing/2014/main" val="20001"/>
                    </a:ext>
                  </a:extLst>
                </a:gridCol>
                <a:gridCol w="2343106">
                  <a:extLst>
                    <a:ext uri="{9D8B030D-6E8A-4147-A177-3AD203B41FA5}">
                      <a16:colId xmlns:a16="http://schemas.microsoft.com/office/drawing/2014/main" val="20002"/>
                    </a:ext>
                  </a:extLst>
                </a:gridCol>
              </a:tblGrid>
              <a:tr h="0">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indent="0" algn="l">
                        <a:lnSpc>
                          <a:spcPts val="1500"/>
                        </a:lnSpc>
                        <a:spcBef>
                          <a:spcPts val="0"/>
                        </a:spcBef>
                        <a:spcAft>
                          <a:spcPts val="0"/>
                        </a:spcAft>
                      </a:pPr>
                      <a:r>
                        <a:rPr lang="en-US" sz="1300" b="1" dirty="0">
                          <a:solidFill>
                            <a:srgbClr val="071D49"/>
                          </a:solidFill>
                          <a:latin typeface="+mn-lt"/>
                          <a:ea typeface="Times New Roman"/>
                          <a:cs typeface="Arial" panose="020B0604020202020204" pitchFamily="34" charset="0"/>
                        </a:rPr>
                        <a:t>n (%)</a:t>
                      </a:r>
                    </a:p>
                  </a:txBody>
                  <a:tcPr marL="45720" marR="45720" marT="0" marB="0" anchor="b">
                    <a:lnL w="12700" cap="flat" cmpd="sng" algn="ctr">
                      <a:solidFill>
                        <a:srgbClr val="FFFFFF"/>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lnSpc>
                          <a:spcPts val="1500"/>
                        </a:lnSpc>
                        <a:spcAft>
                          <a:spcPts val="0"/>
                        </a:spcAft>
                      </a:pPr>
                      <a:r>
                        <a:rPr lang="en-US" sz="1300" dirty="0">
                          <a:effectLst/>
                          <a:latin typeface="+mn-lt"/>
                        </a:rPr>
                        <a:t>DTG/3TC </a:t>
                      </a:r>
                      <a:br>
                        <a:rPr lang="en-GB" sz="1300" b="1" kern="1200" dirty="0">
                          <a:solidFill>
                            <a:schemeClr val="bg1"/>
                          </a:solidFill>
                          <a:latin typeface="+mn-lt"/>
                          <a:ea typeface="+mn-ea"/>
                          <a:cs typeface="+mn-cs"/>
                        </a:rPr>
                      </a:br>
                      <a:r>
                        <a:rPr lang="en-GB" sz="1300" b="1" kern="1200" dirty="0">
                          <a:solidFill>
                            <a:schemeClr val="bg1"/>
                          </a:solidFill>
                          <a:latin typeface="+mn-lt"/>
                          <a:ea typeface="Times New Roman"/>
                          <a:cs typeface="Calibri" pitchFamily="34" charset="0"/>
                        </a:rPr>
                        <a:t>(N=369)</a:t>
                      </a:r>
                    </a:p>
                  </a:txBody>
                  <a:tcPr marL="45720" marR="4572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F5F"/>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lnSpc>
                          <a:spcPts val="1500"/>
                        </a:lnSpc>
                        <a:spcBef>
                          <a:spcPts val="0"/>
                        </a:spcBef>
                        <a:spcAft>
                          <a:spcPts val="0"/>
                        </a:spcAft>
                      </a:pPr>
                      <a:r>
                        <a:rPr lang="en-GB" sz="1300" b="1" dirty="0">
                          <a:solidFill>
                            <a:schemeClr val="bg1"/>
                          </a:solidFill>
                          <a:latin typeface="+mn-lt"/>
                          <a:cs typeface="Arial" panose="020B0604020202020204" pitchFamily="34" charset="0"/>
                        </a:rPr>
                        <a:t>TAF-based regimens</a:t>
                      </a:r>
                      <a:br>
                        <a:rPr lang="en-GB" sz="1300" b="1" dirty="0">
                          <a:solidFill>
                            <a:schemeClr val="bg1"/>
                          </a:solidFill>
                          <a:latin typeface="+mn-lt"/>
                          <a:cs typeface="Arial" panose="020B0604020202020204" pitchFamily="34" charset="0"/>
                        </a:rPr>
                      </a:br>
                      <a:r>
                        <a:rPr lang="en-GB" sz="1300" b="1" dirty="0">
                          <a:solidFill>
                            <a:schemeClr val="bg1"/>
                          </a:solidFill>
                          <a:latin typeface="+mn-lt"/>
                          <a:cs typeface="Arial" panose="020B0604020202020204" pitchFamily="34" charset="0"/>
                        </a:rPr>
                        <a:t>(N=371)</a:t>
                      </a:r>
                    </a:p>
                  </a:txBody>
                  <a:tcPr marL="45720" marR="45720" marT="0" marB="0" anchor="b">
                    <a:lnL w="12700" cap="flat" cmpd="sng" algn="ctr">
                      <a:no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6600"/>
                    </a:solidFill>
                  </a:tcPr>
                </a:tc>
                <a:extLst>
                  <a:ext uri="{0D108BD9-81ED-4DB2-BD59-A6C34878D82A}">
                    <a16:rowId xmlns:a16="http://schemas.microsoft.com/office/drawing/2014/main" val="10000"/>
                  </a:ext>
                </a:extLst>
              </a:tr>
              <a:tr h="0">
                <a:tc>
                  <a:txBody>
                    <a:bodyPr/>
                    <a:lstStyle/>
                    <a:p>
                      <a:pPr marL="0" marR="0" lvl="0" indent="0" algn="l" defTabSz="1219170" rtl="0" eaLnBrk="1" fontAlgn="auto" latinLnBrk="0" hangingPunct="1">
                        <a:lnSpc>
                          <a:spcPts val="1500"/>
                        </a:lnSpc>
                        <a:spcBef>
                          <a:spcPts val="0"/>
                        </a:spcBef>
                        <a:spcAft>
                          <a:spcPts val="0"/>
                        </a:spcAft>
                        <a:buClrTx/>
                        <a:buSzTx/>
                        <a:buFontTx/>
                        <a:buNone/>
                        <a:tabLst/>
                        <a:defRPr/>
                      </a:pPr>
                      <a:r>
                        <a:rPr lang="en-US" sz="1300" b="1" dirty="0">
                          <a:solidFill>
                            <a:srgbClr val="071D49"/>
                          </a:solidFill>
                          <a:latin typeface="+mn-lt"/>
                          <a:ea typeface="Times New Roman"/>
                          <a:cs typeface="Arial" panose="020B0604020202020204" pitchFamily="34" charset="0"/>
                        </a:rPr>
                        <a:t>Any AE  </a:t>
                      </a:r>
                    </a:p>
                  </a:txBody>
                  <a:tcPr marL="45720" marR="45720" marT="0" marB="0" anchor="ctr">
                    <a:lnL w="12700" cap="flat" cmpd="sng" algn="ctr">
                      <a:solidFill>
                        <a:srgbClr val="FFFFFF"/>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lang="en-GB" sz="1300" b="1" dirty="0">
                          <a:solidFill>
                            <a:srgbClr val="071D49"/>
                          </a:solidFill>
                          <a:latin typeface="+mn-lt"/>
                          <a:cs typeface="Arial" panose="020B0604020202020204" pitchFamily="34" charset="0"/>
                        </a:rPr>
                        <a:t>295 (80)</a:t>
                      </a:r>
                      <a:endParaRPr lang="en-GB" sz="1300" b="1" dirty="0">
                        <a:solidFill>
                          <a:srgbClr val="071D49"/>
                        </a:solidFill>
                        <a:effectLst/>
                        <a:latin typeface="+mn-lt"/>
                        <a:ea typeface="Calibri" panose="020F0502020204030204" pitchFamily="34" charset="0"/>
                        <a:cs typeface="Arial" panose="020B0604020202020204" pitchFamily="34" charset="0"/>
                      </a:endParaRPr>
                    </a:p>
                  </a:txBody>
                  <a:tcPr marL="45720" marR="4572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lang="en-GB" sz="1300" b="1" dirty="0">
                          <a:solidFill>
                            <a:srgbClr val="071D49"/>
                          </a:solidFill>
                          <a:latin typeface="+mn-lt"/>
                          <a:cs typeface="Arial" panose="020B0604020202020204" pitchFamily="34" charset="0"/>
                        </a:rPr>
                        <a:t>292 (79)</a:t>
                      </a:r>
                      <a:endParaRPr lang="en-GB" sz="1300" b="1" dirty="0">
                        <a:solidFill>
                          <a:srgbClr val="071D49"/>
                        </a:solidFill>
                        <a:effectLst/>
                        <a:latin typeface="+mn-lt"/>
                        <a:ea typeface="Calibri" panose="020F0502020204030204" pitchFamily="34" charset="0"/>
                        <a:cs typeface="Arial" panose="020B0604020202020204" pitchFamily="34" charset="0"/>
                      </a:endParaRPr>
                    </a:p>
                  </a:txBody>
                  <a:tcPr marL="45720" marR="45720" marT="0" marB="0" anchor="ctr">
                    <a:lnL w="12700" cap="flat" cmpd="sng" algn="ctr">
                      <a:no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2876266696"/>
                  </a:ext>
                </a:extLst>
              </a:tr>
              <a:tr h="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914400" rtl="0" eaLnBrk="1" fontAlgn="auto" latinLnBrk="0" hangingPunct="1">
                        <a:lnSpc>
                          <a:spcPts val="1500"/>
                        </a:lnSpc>
                        <a:spcBef>
                          <a:spcPts val="0"/>
                        </a:spcBef>
                        <a:spcAft>
                          <a:spcPts val="0"/>
                        </a:spcAft>
                        <a:buClrTx/>
                        <a:buSzTx/>
                        <a:buFontTx/>
                        <a:buNone/>
                        <a:tabLst/>
                        <a:defRPr/>
                      </a:pPr>
                      <a:r>
                        <a:rPr lang="en-US" sz="1300" b="1" dirty="0">
                          <a:solidFill>
                            <a:srgbClr val="071D49"/>
                          </a:solidFill>
                          <a:latin typeface="+mn-lt"/>
                          <a:ea typeface="Times New Roman"/>
                          <a:cs typeface="Arial" panose="020B0604020202020204" pitchFamily="34" charset="0"/>
                        </a:rPr>
                        <a:t>Any AE occurring in ≥5% of participants in either group</a:t>
                      </a:r>
                    </a:p>
                    <a:p>
                      <a:pPr marL="0" marR="0" lvl="0" indent="0" algn="l" defTabSz="914400" rtl="0" eaLnBrk="1" fontAlgn="auto" latinLnBrk="0" hangingPunct="1">
                        <a:lnSpc>
                          <a:spcPts val="1500"/>
                        </a:lnSpc>
                        <a:spcBef>
                          <a:spcPts val="0"/>
                        </a:spcBef>
                        <a:spcAft>
                          <a:spcPts val="0"/>
                        </a:spcAft>
                        <a:buClrTx/>
                        <a:buSzTx/>
                        <a:buFontTx/>
                        <a:buNone/>
                        <a:tabLst/>
                        <a:defRPr/>
                      </a:pPr>
                      <a:r>
                        <a:rPr lang="en-US" sz="1300" b="0" dirty="0">
                          <a:solidFill>
                            <a:srgbClr val="071D49"/>
                          </a:solidFill>
                          <a:latin typeface="+mn-lt"/>
                          <a:ea typeface="Times New Roman"/>
                          <a:cs typeface="Arial" panose="020B0604020202020204" pitchFamily="34" charset="0"/>
                        </a:rPr>
                        <a:t>    Nasopharyngitis</a:t>
                      </a:r>
                      <a:br>
                        <a:rPr lang="en-US" sz="1300" b="0" dirty="0">
                          <a:solidFill>
                            <a:srgbClr val="071D49"/>
                          </a:solidFill>
                          <a:latin typeface="+mn-lt"/>
                          <a:ea typeface="Times New Roman"/>
                          <a:cs typeface="Arial" panose="020B0604020202020204" pitchFamily="34" charset="0"/>
                        </a:rPr>
                      </a:br>
                      <a:r>
                        <a:rPr lang="en-US" sz="1300" b="0" dirty="0">
                          <a:solidFill>
                            <a:srgbClr val="071D49"/>
                          </a:solidFill>
                          <a:latin typeface="+mn-lt"/>
                          <a:ea typeface="Times New Roman"/>
                          <a:cs typeface="Arial" panose="020B0604020202020204" pitchFamily="34" charset="0"/>
                        </a:rPr>
                        <a:t>    Upper respiratory tract infection</a:t>
                      </a:r>
                      <a:br>
                        <a:rPr lang="en-US" sz="1300" b="0" dirty="0">
                          <a:solidFill>
                            <a:srgbClr val="071D49"/>
                          </a:solidFill>
                          <a:latin typeface="+mn-lt"/>
                          <a:ea typeface="Times New Roman"/>
                          <a:cs typeface="Arial" panose="020B0604020202020204" pitchFamily="34" charset="0"/>
                        </a:rPr>
                      </a:br>
                      <a:r>
                        <a:rPr lang="en-US" sz="1300" b="0" dirty="0">
                          <a:solidFill>
                            <a:srgbClr val="071D49"/>
                          </a:solidFill>
                          <a:latin typeface="+mn-lt"/>
                          <a:ea typeface="Times New Roman"/>
                          <a:cs typeface="Arial" panose="020B0604020202020204" pitchFamily="34" charset="0"/>
                        </a:rPr>
                        <a:t>    Diarrhea</a:t>
                      </a:r>
                    </a:p>
                    <a:p>
                      <a:pPr marL="0" marR="0" indent="0">
                        <a:lnSpc>
                          <a:spcPts val="1500"/>
                        </a:lnSpc>
                        <a:spcBef>
                          <a:spcPts val="0"/>
                        </a:spcBef>
                        <a:spcAft>
                          <a:spcPts val="0"/>
                        </a:spcAft>
                      </a:pPr>
                      <a:r>
                        <a:rPr lang="en-US" sz="1300" b="0" dirty="0">
                          <a:solidFill>
                            <a:srgbClr val="071D49"/>
                          </a:solidFill>
                          <a:latin typeface="+mn-lt"/>
                          <a:ea typeface="Times New Roman"/>
                          <a:cs typeface="Arial" panose="020B0604020202020204" pitchFamily="34" charset="0"/>
                        </a:rPr>
                        <a:t>    Headache</a:t>
                      </a:r>
                    </a:p>
                    <a:p>
                      <a:pPr marL="0" marR="0" indent="0">
                        <a:lnSpc>
                          <a:spcPts val="1500"/>
                        </a:lnSpc>
                        <a:spcBef>
                          <a:spcPts val="0"/>
                        </a:spcBef>
                        <a:spcAft>
                          <a:spcPts val="0"/>
                        </a:spcAft>
                      </a:pPr>
                      <a:r>
                        <a:rPr lang="en-US" sz="1300" b="0" dirty="0">
                          <a:solidFill>
                            <a:srgbClr val="071D49"/>
                          </a:solidFill>
                          <a:latin typeface="+mn-lt"/>
                          <a:ea typeface="Times New Roman"/>
                          <a:cs typeface="Arial" panose="020B0604020202020204" pitchFamily="34" charset="0"/>
                        </a:rPr>
                        <a:t>    Syphilis</a:t>
                      </a:r>
                    </a:p>
                    <a:p>
                      <a:pPr marL="0" marR="0" indent="0">
                        <a:lnSpc>
                          <a:spcPts val="1500"/>
                        </a:lnSpc>
                        <a:spcBef>
                          <a:spcPts val="0"/>
                        </a:spcBef>
                        <a:spcAft>
                          <a:spcPts val="0"/>
                        </a:spcAft>
                      </a:pPr>
                      <a:r>
                        <a:rPr lang="en-US" sz="1300" b="0" dirty="0">
                          <a:solidFill>
                            <a:srgbClr val="071D49"/>
                          </a:solidFill>
                          <a:latin typeface="+mn-lt"/>
                          <a:ea typeface="Times New Roman"/>
                          <a:cs typeface="Arial" panose="020B0604020202020204" pitchFamily="34" charset="0"/>
                        </a:rPr>
                        <a:t>    Back pain</a:t>
                      </a:r>
                    </a:p>
                    <a:p>
                      <a:pPr marL="0" marR="0" indent="0">
                        <a:lnSpc>
                          <a:spcPts val="1500"/>
                        </a:lnSpc>
                        <a:spcBef>
                          <a:spcPts val="0"/>
                        </a:spcBef>
                        <a:spcAft>
                          <a:spcPts val="0"/>
                        </a:spcAft>
                      </a:pPr>
                      <a:r>
                        <a:rPr lang="en-US" sz="1300" b="0" dirty="0">
                          <a:solidFill>
                            <a:srgbClr val="071D49"/>
                          </a:solidFill>
                          <a:latin typeface="+mn-lt"/>
                          <a:ea typeface="Times New Roman"/>
                          <a:cs typeface="Arial" panose="020B0604020202020204" pitchFamily="34" charset="0"/>
                        </a:rPr>
                        <a:t>    Fatigue</a:t>
                      </a:r>
                    </a:p>
                    <a:p>
                      <a:pPr marL="0" marR="0" indent="0">
                        <a:lnSpc>
                          <a:spcPts val="1500"/>
                        </a:lnSpc>
                        <a:spcBef>
                          <a:spcPts val="0"/>
                        </a:spcBef>
                        <a:spcAft>
                          <a:spcPts val="0"/>
                        </a:spcAft>
                      </a:pPr>
                      <a:r>
                        <a:rPr lang="en-US" sz="1300" b="0" dirty="0">
                          <a:solidFill>
                            <a:srgbClr val="071D49"/>
                          </a:solidFill>
                          <a:latin typeface="+mn-lt"/>
                          <a:ea typeface="Times New Roman"/>
                          <a:cs typeface="Arial" panose="020B0604020202020204" pitchFamily="34" charset="0"/>
                        </a:rPr>
                        <a:t>    Bronchitis</a:t>
                      </a:r>
                    </a:p>
                  </a:txBody>
                  <a:tcPr marL="45720" marR="45720" marT="0" marB="0" anchor="ctr">
                    <a:lnL w="12700" cap="flat" cmpd="sng" algn="ctr">
                      <a:solidFill>
                        <a:srgbClr val="FFFFFF"/>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indent="0" algn="ctr" defTabSz="914400" rtl="0" eaLnBrk="1" fontAlgn="auto" latinLnBrk="0" hangingPunct="1">
                        <a:lnSpc>
                          <a:spcPts val="1500"/>
                        </a:lnSpc>
                        <a:spcBef>
                          <a:spcPts val="0"/>
                        </a:spcBef>
                        <a:spcAft>
                          <a:spcPts val="0"/>
                        </a:spcAft>
                        <a:buClrTx/>
                        <a:buSzTx/>
                        <a:buFontTx/>
                        <a:buNone/>
                        <a:tabLst/>
                        <a:defRPr/>
                      </a:pPr>
                      <a:endParaRPr lang="en-GB" sz="1300" b="0" dirty="0">
                        <a:solidFill>
                          <a:srgbClr val="071D49"/>
                        </a:solidFill>
                        <a:latin typeface="+mn-lt"/>
                        <a:cs typeface="Arial" panose="020B0604020202020204" pitchFamily="34" charset="0"/>
                      </a:endParaRPr>
                    </a:p>
                    <a:p>
                      <a:pPr marL="0" marR="0" indent="0" algn="ctr" defTabSz="914400" rtl="0" eaLnBrk="1" fontAlgn="auto" latinLnBrk="0" hangingPunct="1">
                        <a:lnSpc>
                          <a:spcPts val="1500"/>
                        </a:lnSpc>
                        <a:spcBef>
                          <a:spcPts val="0"/>
                        </a:spcBef>
                        <a:spcAft>
                          <a:spcPts val="0"/>
                        </a:spcAft>
                        <a:buClrTx/>
                        <a:buSzTx/>
                        <a:buFontTx/>
                        <a:buNone/>
                        <a:tabLst/>
                        <a:defRPr/>
                      </a:pPr>
                      <a:r>
                        <a:rPr lang="en-GB" sz="1300" b="0" dirty="0">
                          <a:solidFill>
                            <a:srgbClr val="071D49"/>
                          </a:solidFill>
                          <a:latin typeface="+mn-lt"/>
                          <a:cs typeface="Arial" panose="020B0604020202020204" pitchFamily="34" charset="0"/>
                        </a:rPr>
                        <a:t>43 (12)</a:t>
                      </a:r>
                      <a:br>
                        <a:rPr lang="en-GB" sz="1300" b="0" dirty="0">
                          <a:solidFill>
                            <a:srgbClr val="071D49"/>
                          </a:solidFill>
                          <a:latin typeface="+mn-lt"/>
                          <a:cs typeface="Arial" panose="020B0604020202020204" pitchFamily="34" charset="0"/>
                        </a:rPr>
                      </a:br>
                      <a:r>
                        <a:rPr lang="en-GB" sz="1300" b="0" dirty="0">
                          <a:solidFill>
                            <a:srgbClr val="071D49"/>
                          </a:solidFill>
                          <a:latin typeface="+mn-lt"/>
                          <a:cs typeface="Arial" panose="020B0604020202020204" pitchFamily="34" charset="0"/>
                        </a:rPr>
                        <a:t>31 (8)</a:t>
                      </a:r>
                    </a:p>
                    <a:p>
                      <a:pPr marL="0" marR="0" indent="0" algn="ctr" defTabSz="914400" rtl="0" eaLnBrk="1" fontAlgn="auto" latinLnBrk="0" hangingPunct="1">
                        <a:lnSpc>
                          <a:spcPts val="1500"/>
                        </a:lnSpc>
                        <a:spcBef>
                          <a:spcPts val="0"/>
                        </a:spcBef>
                        <a:spcAft>
                          <a:spcPts val="0"/>
                        </a:spcAft>
                        <a:buClrTx/>
                        <a:buSzTx/>
                        <a:buFontTx/>
                        <a:buNone/>
                        <a:tabLst/>
                        <a:defRPr/>
                      </a:pPr>
                      <a:r>
                        <a:rPr lang="en-GB" sz="1300" b="0" dirty="0">
                          <a:solidFill>
                            <a:srgbClr val="071D49"/>
                          </a:solidFill>
                          <a:latin typeface="+mn-lt"/>
                          <a:cs typeface="Arial" panose="020B0604020202020204" pitchFamily="34" charset="0"/>
                        </a:rPr>
                        <a:t>30 (8)</a:t>
                      </a:r>
                    </a:p>
                    <a:p>
                      <a:pPr marL="0" marR="0" indent="0" algn="ctr" defTabSz="914400" rtl="0" eaLnBrk="1" fontAlgn="auto" latinLnBrk="0" hangingPunct="1">
                        <a:lnSpc>
                          <a:spcPts val="1500"/>
                        </a:lnSpc>
                        <a:spcBef>
                          <a:spcPts val="0"/>
                        </a:spcBef>
                        <a:spcAft>
                          <a:spcPts val="0"/>
                        </a:spcAft>
                        <a:buClrTx/>
                        <a:buSzTx/>
                        <a:buFontTx/>
                        <a:buNone/>
                        <a:tabLst/>
                        <a:defRPr/>
                      </a:pPr>
                      <a:r>
                        <a:rPr lang="en-GB" sz="1300" b="0" dirty="0">
                          <a:solidFill>
                            <a:srgbClr val="071D49"/>
                          </a:solidFill>
                          <a:latin typeface="+mn-lt"/>
                          <a:cs typeface="Arial" panose="020B0604020202020204" pitchFamily="34" charset="0"/>
                        </a:rPr>
                        <a:t>24 (7)</a:t>
                      </a:r>
                    </a:p>
                    <a:p>
                      <a:pPr marL="0" marR="0" indent="0" algn="ctr" defTabSz="914400" rtl="0" eaLnBrk="1" fontAlgn="auto" latinLnBrk="0" hangingPunct="1">
                        <a:lnSpc>
                          <a:spcPts val="1500"/>
                        </a:lnSpc>
                        <a:spcBef>
                          <a:spcPts val="0"/>
                        </a:spcBef>
                        <a:spcAft>
                          <a:spcPts val="0"/>
                        </a:spcAft>
                        <a:buClrTx/>
                        <a:buSzTx/>
                        <a:buFontTx/>
                        <a:buNone/>
                        <a:tabLst/>
                        <a:defRPr/>
                      </a:pPr>
                      <a:r>
                        <a:rPr lang="en-GB" sz="1300" b="0" dirty="0">
                          <a:solidFill>
                            <a:srgbClr val="071D49"/>
                          </a:solidFill>
                          <a:latin typeface="+mn-lt"/>
                          <a:cs typeface="Arial" panose="020B0604020202020204" pitchFamily="34" charset="0"/>
                        </a:rPr>
                        <a:t>24 (7)</a:t>
                      </a:r>
                    </a:p>
                    <a:p>
                      <a:pPr marL="0" marR="0" indent="0" algn="ctr" defTabSz="914400" rtl="0" eaLnBrk="1" fontAlgn="auto" latinLnBrk="0" hangingPunct="1">
                        <a:lnSpc>
                          <a:spcPts val="1500"/>
                        </a:lnSpc>
                        <a:spcBef>
                          <a:spcPts val="0"/>
                        </a:spcBef>
                        <a:spcAft>
                          <a:spcPts val="0"/>
                        </a:spcAft>
                        <a:buClrTx/>
                        <a:buSzTx/>
                        <a:buFontTx/>
                        <a:buNone/>
                        <a:tabLst/>
                        <a:defRPr/>
                      </a:pPr>
                      <a:r>
                        <a:rPr lang="en-GB" sz="1300" b="0" dirty="0">
                          <a:solidFill>
                            <a:srgbClr val="071D49"/>
                          </a:solidFill>
                          <a:latin typeface="+mn-lt"/>
                          <a:cs typeface="Arial" panose="020B0604020202020204" pitchFamily="34" charset="0"/>
                        </a:rPr>
                        <a:t>21 (6)</a:t>
                      </a:r>
                    </a:p>
                    <a:p>
                      <a:pPr marL="0" marR="0" indent="0" algn="ctr" defTabSz="914400" rtl="0" eaLnBrk="1" fontAlgn="auto" latinLnBrk="0" hangingPunct="1">
                        <a:lnSpc>
                          <a:spcPts val="1500"/>
                        </a:lnSpc>
                        <a:spcBef>
                          <a:spcPts val="0"/>
                        </a:spcBef>
                        <a:spcAft>
                          <a:spcPts val="0"/>
                        </a:spcAft>
                        <a:buClrTx/>
                        <a:buSzTx/>
                        <a:buFontTx/>
                        <a:buNone/>
                        <a:tabLst/>
                        <a:defRPr/>
                      </a:pPr>
                      <a:r>
                        <a:rPr lang="en-GB" sz="1300" b="0" dirty="0">
                          <a:solidFill>
                            <a:srgbClr val="071D49"/>
                          </a:solidFill>
                          <a:latin typeface="+mn-lt"/>
                          <a:cs typeface="Arial" panose="020B0604020202020204" pitchFamily="34" charset="0"/>
                        </a:rPr>
                        <a:t>20 (5)</a:t>
                      </a:r>
                    </a:p>
                    <a:p>
                      <a:pPr marL="0" marR="0" indent="0" algn="ctr" defTabSz="914400" rtl="0" eaLnBrk="1" fontAlgn="auto" latinLnBrk="0" hangingPunct="1">
                        <a:lnSpc>
                          <a:spcPts val="1500"/>
                        </a:lnSpc>
                        <a:spcBef>
                          <a:spcPts val="0"/>
                        </a:spcBef>
                        <a:spcAft>
                          <a:spcPts val="0"/>
                        </a:spcAft>
                        <a:buClrTx/>
                        <a:buSzTx/>
                        <a:buFontTx/>
                        <a:buNone/>
                        <a:tabLst/>
                        <a:defRPr/>
                      </a:pPr>
                      <a:r>
                        <a:rPr lang="en-GB" sz="1300" b="0" dirty="0">
                          <a:solidFill>
                            <a:srgbClr val="071D49"/>
                          </a:solidFill>
                          <a:latin typeface="+mn-lt"/>
                          <a:cs typeface="Arial" panose="020B0604020202020204" pitchFamily="34" charset="0"/>
                        </a:rPr>
                        <a:t>8 (2)</a:t>
                      </a:r>
                    </a:p>
                  </a:txBody>
                  <a:tcPr marL="45720" marR="4572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indent="0" algn="ctr" defTabSz="914400" rtl="0" eaLnBrk="1" fontAlgn="auto" latinLnBrk="0" hangingPunct="1">
                        <a:lnSpc>
                          <a:spcPts val="1500"/>
                        </a:lnSpc>
                        <a:spcBef>
                          <a:spcPts val="0"/>
                        </a:spcBef>
                        <a:spcAft>
                          <a:spcPts val="0"/>
                        </a:spcAft>
                        <a:buClrTx/>
                        <a:buSzTx/>
                        <a:buFontTx/>
                        <a:buNone/>
                        <a:tabLst/>
                        <a:defRPr/>
                      </a:pPr>
                      <a:endParaRPr lang="en-GB" sz="1300" b="0" dirty="0">
                        <a:solidFill>
                          <a:srgbClr val="071D49"/>
                        </a:solidFill>
                        <a:latin typeface="+mn-lt"/>
                        <a:cs typeface="Arial" panose="020B0604020202020204" pitchFamily="34" charset="0"/>
                      </a:endParaRPr>
                    </a:p>
                    <a:p>
                      <a:pPr marL="0" marR="0" indent="0" algn="ctr" defTabSz="914400" rtl="0" eaLnBrk="1" fontAlgn="auto" latinLnBrk="0" hangingPunct="1">
                        <a:lnSpc>
                          <a:spcPts val="1500"/>
                        </a:lnSpc>
                        <a:spcBef>
                          <a:spcPts val="0"/>
                        </a:spcBef>
                        <a:spcAft>
                          <a:spcPts val="0"/>
                        </a:spcAft>
                        <a:buClrTx/>
                        <a:buSzTx/>
                        <a:buFontTx/>
                        <a:buNone/>
                        <a:tabLst/>
                        <a:defRPr/>
                      </a:pPr>
                      <a:r>
                        <a:rPr lang="en-GB" sz="1300" b="0" dirty="0">
                          <a:solidFill>
                            <a:srgbClr val="071D49"/>
                          </a:solidFill>
                          <a:latin typeface="+mn-lt"/>
                          <a:cs typeface="Arial" panose="020B0604020202020204" pitchFamily="34" charset="0"/>
                        </a:rPr>
                        <a:t>41 (11)</a:t>
                      </a:r>
                    </a:p>
                    <a:p>
                      <a:pPr marL="0" marR="0" indent="0" algn="ctr" defTabSz="914400" rtl="0" eaLnBrk="1" fontAlgn="auto" latinLnBrk="0" hangingPunct="1">
                        <a:lnSpc>
                          <a:spcPts val="1500"/>
                        </a:lnSpc>
                        <a:spcBef>
                          <a:spcPts val="0"/>
                        </a:spcBef>
                        <a:spcAft>
                          <a:spcPts val="0"/>
                        </a:spcAft>
                        <a:buClrTx/>
                        <a:buSzTx/>
                        <a:buFontTx/>
                        <a:buNone/>
                        <a:tabLst/>
                        <a:defRPr/>
                      </a:pPr>
                      <a:r>
                        <a:rPr lang="en-GB" sz="1300" b="0" dirty="0">
                          <a:solidFill>
                            <a:srgbClr val="071D49"/>
                          </a:solidFill>
                          <a:latin typeface="+mn-lt"/>
                          <a:ea typeface="Times New Roman"/>
                          <a:cs typeface="Arial" panose="020B0604020202020204" pitchFamily="34" charset="0"/>
                        </a:rPr>
                        <a:t>32 (9)</a:t>
                      </a:r>
                    </a:p>
                    <a:p>
                      <a:pPr marL="0" marR="0" indent="0" algn="ctr" defTabSz="914400" rtl="0" eaLnBrk="1" fontAlgn="auto" latinLnBrk="0" hangingPunct="1">
                        <a:lnSpc>
                          <a:spcPts val="1500"/>
                        </a:lnSpc>
                        <a:spcBef>
                          <a:spcPts val="0"/>
                        </a:spcBef>
                        <a:spcAft>
                          <a:spcPts val="0"/>
                        </a:spcAft>
                        <a:buClrTx/>
                        <a:buSzTx/>
                        <a:buFontTx/>
                        <a:buNone/>
                        <a:tabLst/>
                        <a:defRPr/>
                      </a:pPr>
                      <a:r>
                        <a:rPr lang="en-GB" sz="1300" b="0" dirty="0">
                          <a:solidFill>
                            <a:srgbClr val="071D49"/>
                          </a:solidFill>
                          <a:latin typeface="+mn-lt"/>
                          <a:ea typeface="Times New Roman"/>
                          <a:cs typeface="Arial" panose="020B0604020202020204" pitchFamily="34" charset="0"/>
                        </a:rPr>
                        <a:t>26 (7)</a:t>
                      </a:r>
                    </a:p>
                    <a:p>
                      <a:pPr marL="0" marR="0" indent="0" algn="ctr" defTabSz="914400" rtl="0" eaLnBrk="1" fontAlgn="auto" latinLnBrk="0" hangingPunct="1">
                        <a:lnSpc>
                          <a:spcPts val="1500"/>
                        </a:lnSpc>
                        <a:spcBef>
                          <a:spcPts val="0"/>
                        </a:spcBef>
                        <a:spcAft>
                          <a:spcPts val="0"/>
                        </a:spcAft>
                        <a:buClrTx/>
                        <a:buSzTx/>
                        <a:buFontTx/>
                        <a:buNone/>
                        <a:tabLst/>
                        <a:defRPr/>
                      </a:pPr>
                      <a:r>
                        <a:rPr lang="en-GB" sz="1300" b="0" dirty="0">
                          <a:solidFill>
                            <a:srgbClr val="071D49"/>
                          </a:solidFill>
                          <a:latin typeface="+mn-lt"/>
                          <a:ea typeface="Times New Roman"/>
                          <a:cs typeface="Arial" panose="020B0604020202020204" pitchFamily="34" charset="0"/>
                        </a:rPr>
                        <a:t>17 (5)</a:t>
                      </a:r>
                    </a:p>
                    <a:p>
                      <a:pPr marL="0" marR="0" indent="0" algn="ctr" defTabSz="914400" rtl="0" eaLnBrk="1" fontAlgn="auto" latinLnBrk="0" hangingPunct="1">
                        <a:lnSpc>
                          <a:spcPts val="1500"/>
                        </a:lnSpc>
                        <a:spcBef>
                          <a:spcPts val="0"/>
                        </a:spcBef>
                        <a:spcAft>
                          <a:spcPts val="0"/>
                        </a:spcAft>
                        <a:buClrTx/>
                        <a:buSzTx/>
                        <a:buFontTx/>
                        <a:buNone/>
                        <a:tabLst/>
                        <a:defRPr/>
                      </a:pPr>
                      <a:r>
                        <a:rPr lang="en-GB" sz="1300" b="0" dirty="0">
                          <a:solidFill>
                            <a:srgbClr val="071D49"/>
                          </a:solidFill>
                          <a:latin typeface="+mn-lt"/>
                          <a:ea typeface="Times New Roman"/>
                          <a:cs typeface="Arial" panose="020B0604020202020204" pitchFamily="34" charset="0"/>
                        </a:rPr>
                        <a:t>13 (4)</a:t>
                      </a:r>
                    </a:p>
                    <a:p>
                      <a:pPr marL="0" marR="0" indent="0" algn="ctr" defTabSz="914400" rtl="0" eaLnBrk="1" fontAlgn="auto" latinLnBrk="0" hangingPunct="1">
                        <a:lnSpc>
                          <a:spcPts val="1500"/>
                        </a:lnSpc>
                        <a:spcBef>
                          <a:spcPts val="0"/>
                        </a:spcBef>
                        <a:spcAft>
                          <a:spcPts val="0"/>
                        </a:spcAft>
                        <a:buClrTx/>
                        <a:buSzTx/>
                        <a:buFontTx/>
                        <a:buNone/>
                        <a:tabLst/>
                        <a:defRPr/>
                      </a:pPr>
                      <a:r>
                        <a:rPr lang="en-GB" sz="1300" b="0" dirty="0">
                          <a:solidFill>
                            <a:srgbClr val="071D49"/>
                          </a:solidFill>
                          <a:latin typeface="+mn-lt"/>
                          <a:ea typeface="Times New Roman"/>
                          <a:cs typeface="Arial" panose="020B0604020202020204" pitchFamily="34" charset="0"/>
                        </a:rPr>
                        <a:t>28 (8)</a:t>
                      </a:r>
                    </a:p>
                    <a:p>
                      <a:pPr marL="0" marR="0" indent="0" algn="ctr" defTabSz="914400" rtl="0" eaLnBrk="1" fontAlgn="auto" latinLnBrk="0" hangingPunct="1">
                        <a:lnSpc>
                          <a:spcPts val="1500"/>
                        </a:lnSpc>
                        <a:spcBef>
                          <a:spcPts val="0"/>
                        </a:spcBef>
                        <a:spcAft>
                          <a:spcPts val="0"/>
                        </a:spcAft>
                        <a:buClrTx/>
                        <a:buSzTx/>
                        <a:buFontTx/>
                        <a:buNone/>
                        <a:tabLst/>
                        <a:defRPr/>
                      </a:pPr>
                      <a:r>
                        <a:rPr lang="en-GB" sz="1300" b="0" dirty="0">
                          <a:solidFill>
                            <a:srgbClr val="071D49"/>
                          </a:solidFill>
                          <a:latin typeface="+mn-lt"/>
                          <a:ea typeface="Times New Roman"/>
                          <a:cs typeface="Arial" panose="020B0604020202020204" pitchFamily="34" charset="0"/>
                        </a:rPr>
                        <a:t>3 (1)</a:t>
                      </a:r>
                    </a:p>
                    <a:p>
                      <a:pPr marL="0" marR="0" indent="0" algn="ctr" defTabSz="914400" rtl="0" eaLnBrk="1" fontAlgn="auto" latinLnBrk="0" hangingPunct="1">
                        <a:lnSpc>
                          <a:spcPts val="1500"/>
                        </a:lnSpc>
                        <a:spcBef>
                          <a:spcPts val="0"/>
                        </a:spcBef>
                        <a:spcAft>
                          <a:spcPts val="0"/>
                        </a:spcAft>
                        <a:buClrTx/>
                        <a:buSzTx/>
                        <a:buFontTx/>
                        <a:buNone/>
                        <a:tabLst/>
                        <a:defRPr/>
                      </a:pPr>
                      <a:r>
                        <a:rPr lang="en-GB" sz="1300" b="0" dirty="0">
                          <a:solidFill>
                            <a:srgbClr val="071D49"/>
                          </a:solidFill>
                          <a:latin typeface="+mn-lt"/>
                          <a:ea typeface="Times New Roman"/>
                          <a:cs typeface="Arial" panose="020B0604020202020204" pitchFamily="34" charset="0"/>
                        </a:rPr>
                        <a:t>20 (5)</a:t>
                      </a:r>
                    </a:p>
                  </a:txBody>
                  <a:tcPr marL="45720" marR="45720" marT="0" marB="0" anchor="ctr">
                    <a:lnL w="12700" cap="flat" cmpd="sng" algn="ctr">
                      <a:no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0">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lang="en-US" sz="1300" b="1" i="0" dirty="0">
                          <a:solidFill>
                            <a:srgbClr val="071D49"/>
                          </a:solidFill>
                          <a:latin typeface="+mn-lt"/>
                          <a:ea typeface="Times New Roman"/>
                          <a:cs typeface="Arial" panose="020B0604020202020204" pitchFamily="34" charset="0"/>
                        </a:rPr>
                        <a:t>Any drug-related grade 2-5 AE</a:t>
                      </a:r>
                      <a:r>
                        <a:rPr lang="en-US" sz="1300" b="1" i="0" baseline="30000" dirty="0">
                          <a:solidFill>
                            <a:srgbClr val="071D49"/>
                          </a:solidFill>
                          <a:latin typeface="+mn-lt"/>
                          <a:ea typeface="Times New Roman"/>
                          <a:cs typeface="Arial" panose="020B0604020202020204" pitchFamily="34" charset="0"/>
                        </a:rPr>
                        <a:t>a</a:t>
                      </a:r>
                      <a:endParaRPr lang="en-US" sz="1300" b="1" i="0" dirty="0">
                        <a:solidFill>
                          <a:srgbClr val="071D49"/>
                        </a:solidFill>
                        <a:latin typeface="+mn-lt"/>
                        <a:ea typeface="Times New Roman"/>
                        <a:cs typeface="Arial" panose="020B0604020202020204" pitchFamily="34" charset="0"/>
                      </a:endParaRPr>
                    </a:p>
                  </a:txBody>
                  <a:tcPr marL="45720" marR="45720" marT="0" marB="0" anchor="ctr">
                    <a:lnL w="12700" cap="flat" cmpd="sng" algn="ctr">
                      <a:solidFill>
                        <a:srgbClr val="FFFFFF"/>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pPr algn="ctr">
                        <a:lnSpc>
                          <a:spcPts val="1500"/>
                        </a:lnSpc>
                        <a:spcAft>
                          <a:spcPts val="0"/>
                        </a:spcAft>
                      </a:pPr>
                      <a:r>
                        <a:rPr lang="en-GB" sz="1300" b="1" i="0" baseline="0" dirty="0">
                          <a:solidFill>
                            <a:srgbClr val="071D49"/>
                          </a:solidFill>
                          <a:latin typeface="+mn-lt"/>
                          <a:ea typeface="Times New Roman"/>
                          <a:cs typeface="Arial" panose="020B0604020202020204" pitchFamily="34" charset="0"/>
                        </a:rPr>
                        <a:t>17 (5)</a:t>
                      </a:r>
                    </a:p>
                  </a:txBody>
                  <a:tcPr marL="45720" marR="4572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pPr algn="ctr">
                        <a:lnSpc>
                          <a:spcPts val="1500"/>
                        </a:lnSpc>
                        <a:spcAft>
                          <a:spcPts val="0"/>
                        </a:spcAft>
                      </a:pPr>
                      <a:r>
                        <a:rPr lang="en-GB" sz="1300" b="1" i="0" dirty="0">
                          <a:solidFill>
                            <a:srgbClr val="071D49"/>
                          </a:solidFill>
                          <a:latin typeface="+mn-lt"/>
                          <a:ea typeface="Times New Roman"/>
                          <a:cs typeface="Arial" panose="020B0604020202020204" pitchFamily="34" charset="0"/>
                        </a:rPr>
                        <a:t>3 (1)</a:t>
                      </a:r>
                    </a:p>
                  </a:txBody>
                  <a:tcPr marL="45720" marR="45720" marT="0" marB="0" anchor="ctr">
                    <a:lnL w="12700" cap="flat" cmpd="sng" algn="ctr">
                      <a:no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355324059"/>
                  </a:ext>
                </a:extLst>
              </a:tr>
              <a:tr h="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914400" rtl="0" eaLnBrk="1" fontAlgn="auto" latinLnBrk="0" hangingPunct="1">
                        <a:lnSpc>
                          <a:spcPts val="1500"/>
                        </a:lnSpc>
                        <a:spcBef>
                          <a:spcPts val="0"/>
                        </a:spcBef>
                        <a:spcAft>
                          <a:spcPts val="0"/>
                        </a:spcAft>
                        <a:buClrTx/>
                        <a:buSzTx/>
                        <a:buFontTx/>
                        <a:buNone/>
                        <a:tabLst/>
                        <a:defRPr/>
                      </a:pPr>
                      <a:r>
                        <a:rPr lang="en-US" sz="1300" b="1" i="0" dirty="0">
                          <a:solidFill>
                            <a:srgbClr val="071D49"/>
                          </a:solidFill>
                          <a:latin typeface="+mn-lt"/>
                          <a:ea typeface="Times New Roman"/>
                          <a:cs typeface="Arial" panose="020B0604020202020204" pitchFamily="34" charset="0"/>
                        </a:rPr>
                        <a:t>Drug-related grade 2-5 AEs</a:t>
                      </a:r>
                      <a:r>
                        <a:rPr lang="en-US" sz="1300" b="1" i="0" baseline="30000" dirty="0">
                          <a:solidFill>
                            <a:srgbClr val="071D49"/>
                          </a:solidFill>
                          <a:latin typeface="+mn-lt"/>
                          <a:ea typeface="Times New Roman"/>
                          <a:cs typeface="Arial" panose="020B0604020202020204" pitchFamily="34" charset="0"/>
                        </a:rPr>
                        <a:t> </a:t>
                      </a:r>
                      <a:r>
                        <a:rPr lang="en-US" sz="1300" b="1" i="0" baseline="0" dirty="0">
                          <a:solidFill>
                            <a:srgbClr val="071D49"/>
                          </a:solidFill>
                          <a:latin typeface="+mn-lt"/>
                          <a:ea typeface="Times New Roman"/>
                          <a:cs typeface="Arial" panose="020B0604020202020204" pitchFamily="34" charset="0"/>
                        </a:rPr>
                        <a:t>occurring in ≥0.5% of participants in either group</a:t>
                      </a:r>
                    </a:p>
                    <a:p>
                      <a:pPr marL="0" marR="0" lvl="0" indent="0" algn="l" defTabSz="914400" rtl="0" eaLnBrk="1" fontAlgn="auto" latinLnBrk="0" hangingPunct="1">
                        <a:lnSpc>
                          <a:spcPts val="1500"/>
                        </a:lnSpc>
                        <a:spcBef>
                          <a:spcPts val="0"/>
                        </a:spcBef>
                        <a:spcAft>
                          <a:spcPts val="0"/>
                        </a:spcAft>
                        <a:buClrTx/>
                        <a:buSzTx/>
                        <a:buFontTx/>
                        <a:buNone/>
                        <a:tabLst/>
                        <a:defRPr/>
                      </a:pPr>
                      <a:r>
                        <a:rPr lang="en-US" sz="1300" b="0" i="0" dirty="0">
                          <a:solidFill>
                            <a:srgbClr val="071D49"/>
                          </a:solidFill>
                          <a:latin typeface="+mn-lt"/>
                          <a:ea typeface="Times New Roman"/>
                          <a:cs typeface="Arial" panose="020B0604020202020204" pitchFamily="34" charset="0"/>
                        </a:rPr>
                        <a:t>    Insomnia</a:t>
                      </a:r>
                    </a:p>
                    <a:p>
                      <a:pPr marL="0" marR="0" lvl="0" indent="0" algn="l" defTabSz="914400" rtl="0" eaLnBrk="1" fontAlgn="auto" latinLnBrk="0" hangingPunct="1">
                        <a:lnSpc>
                          <a:spcPts val="1500"/>
                        </a:lnSpc>
                        <a:spcBef>
                          <a:spcPts val="0"/>
                        </a:spcBef>
                        <a:spcAft>
                          <a:spcPts val="0"/>
                        </a:spcAft>
                        <a:buClrTx/>
                        <a:buSzTx/>
                        <a:buFontTx/>
                        <a:buNone/>
                        <a:tabLst/>
                        <a:defRPr/>
                      </a:pPr>
                      <a:r>
                        <a:rPr lang="en-US" sz="1300" b="0" i="0" dirty="0">
                          <a:solidFill>
                            <a:srgbClr val="071D49"/>
                          </a:solidFill>
                          <a:latin typeface="+mn-lt"/>
                          <a:ea typeface="Times New Roman"/>
                          <a:cs typeface="Arial" panose="020B0604020202020204" pitchFamily="34" charset="0"/>
                        </a:rPr>
                        <a:t>    Constipation</a:t>
                      </a:r>
                    </a:p>
                    <a:p>
                      <a:pPr marL="0" marR="0" lvl="0" indent="0" algn="l" defTabSz="914400" rtl="0" eaLnBrk="1" fontAlgn="auto" latinLnBrk="0" hangingPunct="1">
                        <a:lnSpc>
                          <a:spcPts val="1500"/>
                        </a:lnSpc>
                        <a:spcBef>
                          <a:spcPts val="0"/>
                        </a:spcBef>
                        <a:spcAft>
                          <a:spcPts val="0"/>
                        </a:spcAft>
                        <a:buClrTx/>
                        <a:buSzTx/>
                        <a:buFontTx/>
                        <a:buNone/>
                        <a:tabLst/>
                        <a:defRPr/>
                      </a:pPr>
                      <a:r>
                        <a:rPr lang="en-US" sz="1300" b="0" i="0" dirty="0">
                          <a:solidFill>
                            <a:srgbClr val="071D49"/>
                          </a:solidFill>
                          <a:latin typeface="+mn-lt"/>
                          <a:ea typeface="Times New Roman"/>
                          <a:cs typeface="Arial" panose="020B0604020202020204" pitchFamily="34" charset="0"/>
                        </a:rPr>
                        <a:t>    Flatulence</a:t>
                      </a:r>
                    </a:p>
                    <a:p>
                      <a:pPr marL="0" marR="0" lvl="0" indent="0" algn="l" defTabSz="914400" rtl="0" eaLnBrk="1" fontAlgn="auto" latinLnBrk="0" hangingPunct="1">
                        <a:lnSpc>
                          <a:spcPts val="1500"/>
                        </a:lnSpc>
                        <a:spcBef>
                          <a:spcPts val="0"/>
                        </a:spcBef>
                        <a:spcAft>
                          <a:spcPts val="0"/>
                        </a:spcAft>
                        <a:buClrTx/>
                        <a:buSzTx/>
                        <a:buFontTx/>
                        <a:buNone/>
                        <a:tabLst/>
                        <a:defRPr/>
                      </a:pPr>
                      <a:r>
                        <a:rPr lang="en-US" sz="1300" b="0" i="0" dirty="0">
                          <a:solidFill>
                            <a:srgbClr val="071D49"/>
                          </a:solidFill>
                          <a:latin typeface="+mn-lt"/>
                          <a:ea typeface="Times New Roman"/>
                          <a:cs typeface="Arial" panose="020B0604020202020204" pitchFamily="34" charset="0"/>
                        </a:rPr>
                        <a:t>    Headache</a:t>
                      </a:r>
                    </a:p>
                  </a:txBody>
                  <a:tcPr marL="45720" marR="45720" marT="0" marB="0" anchor="ctr">
                    <a:lnL w="12700" cap="flat" cmpd="sng" algn="ctr">
                      <a:solidFill>
                        <a:srgbClr val="FFFFFF"/>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ts val="1500"/>
                        </a:lnSpc>
                        <a:spcAft>
                          <a:spcPts val="0"/>
                        </a:spcAft>
                      </a:pPr>
                      <a:br>
                        <a:rPr lang="en-GB" sz="1300" b="0" i="0" dirty="0">
                          <a:solidFill>
                            <a:srgbClr val="071D49"/>
                          </a:solidFill>
                          <a:latin typeface="+mn-lt"/>
                          <a:ea typeface="Times New Roman"/>
                          <a:cs typeface="Arial" panose="020B0604020202020204" pitchFamily="34" charset="0"/>
                        </a:rPr>
                      </a:br>
                      <a:r>
                        <a:rPr lang="en-GB" sz="1300" b="0" i="0" baseline="0" dirty="0">
                          <a:solidFill>
                            <a:srgbClr val="071D49"/>
                          </a:solidFill>
                          <a:latin typeface="+mn-lt"/>
                          <a:ea typeface="Times New Roman"/>
                          <a:cs typeface="Arial" panose="020B0604020202020204" pitchFamily="34" charset="0"/>
                        </a:rPr>
                        <a:t>4 (1)</a:t>
                      </a:r>
                    </a:p>
                    <a:p>
                      <a:pPr algn="ctr">
                        <a:lnSpc>
                          <a:spcPts val="1500"/>
                        </a:lnSpc>
                        <a:spcAft>
                          <a:spcPts val="0"/>
                        </a:spcAft>
                      </a:pPr>
                      <a:r>
                        <a:rPr lang="en-GB" sz="1300" b="0" i="0" baseline="0" dirty="0">
                          <a:solidFill>
                            <a:srgbClr val="071D49"/>
                          </a:solidFill>
                          <a:latin typeface="+mn-lt"/>
                          <a:ea typeface="Times New Roman"/>
                          <a:cs typeface="Arial" panose="020B0604020202020204" pitchFamily="34" charset="0"/>
                        </a:rPr>
                        <a:t>2 (1)</a:t>
                      </a:r>
                    </a:p>
                    <a:p>
                      <a:pPr algn="ctr">
                        <a:lnSpc>
                          <a:spcPts val="1500"/>
                        </a:lnSpc>
                        <a:spcAft>
                          <a:spcPts val="0"/>
                        </a:spcAft>
                      </a:pPr>
                      <a:r>
                        <a:rPr lang="en-GB" sz="1300" b="0" i="0" baseline="0" dirty="0">
                          <a:solidFill>
                            <a:srgbClr val="071D49"/>
                          </a:solidFill>
                          <a:latin typeface="+mn-lt"/>
                          <a:ea typeface="Times New Roman"/>
                          <a:cs typeface="Arial" panose="020B0604020202020204" pitchFamily="34" charset="0"/>
                        </a:rPr>
                        <a:t>2 (1)</a:t>
                      </a:r>
                    </a:p>
                    <a:p>
                      <a:pPr algn="ctr">
                        <a:lnSpc>
                          <a:spcPts val="1500"/>
                        </a:lnSpc>
                        <a:spcAft>
                          <a:spcPts val="0"/>
                        </a:spcAft>
                      </a:pPr>
                      <a:r>
                        <a:rPr lang="en-GB" sz="1300" b="0" i="0" baseline="0" dirty="0">
                          <a:solidFill>
                            <a:srgbClr val="071D49"/>
                          </a:solidFill>
                          <a:latin typeface="+mn-lt"/>
                          <a:ea typeface="Times New Roman"/>
                          <a:cs typeface="Arial" panose="020B0604020202020204" pitchFamily="34" charset="0"/>
                        </a:rPr>
                        <a:t>2 (1)</a:t>
                      </a:r>
                    </a:p>
                  </a:txBody>
                  <a:tcPr marL="45720" marR="4572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ts val="1500"/>
                        </a:lnSpc>
                        <a:spcAft>
                          <a:spcPts val="0"/>
                        </a:spcAft>
                      </a:pPr>
                      <a:br>
                        <a:rPr lang="en-GB" sz="1300" b="0" i="0" dirty="0">
                          <a:solidFill>
                            <a:srgbClr val="071D49"/>
                          </a:solidFill>
                          <a:latin typeface="+mn-lt"/>
                          <a:ea typeface="Times New Roman"/>
                          <a:cs typeface="Arial" panose="020B0604020202020204" pitchFamily="34" charset="0"/>
                        </a:rPr>
                      </a:br>
                      <a:r>
                        <a:rPr lang="en-GB" sz="1300" b="0" i="0" dirty="0">
                          <a:solidFill>
                            <a:srgbClr val="071D49"/>
                          </a:solidFill>
                          <a:latin typeface="+mn-lt"/>
                          <a:ea typeface="Times New Roman"/>
                          <a:cs typeface="Arial" panose="020B0604020202020204" pitchFamily="34" charset="0"/>
                        </a:rPr>
                        <a:t>0</a:t>
                      </a:r>
                    </a:p>
                    <a:p>
                      <a:pPr algn="ctr">
                        <a:lnSpc>
                          <a:spcPts val="1500"/>
                        </a:lnSpc>
                        <a:spcAft>
                          <a:spcPts val="0"/>
                        </a:spcAft>
                      </a:pPr>
                      <a:r>
                        <a:rPr lang="en-GB" sz="1300" b="0" i="0" dirty="0">
                          <a:solidFill>
                            <a:srgbClr val="071D49"/>
                          </a:solidFill>
                          <a:latin typeface="+mn-lt"/>
                          <a:ea typeface="Times New Roman"/>
                          <a:cs typeface="Arial" panose="020B0604020202020204" pitchFamily="34" charset="0"/>
                        </a:rPr>
                        <a:t>1 (&lt;1)</a:t>
                      </a:r>
                    </a:p>
                    <a:p>
                      <a:pPr algn="ctr">
                        <a:lnSpc>
                          <a:spcPts val="1500"/>
                        </a:lnSpc>
                        <a:spcAft>
                          <a:spcPts val="0"/>
                        </a:spcAft>
                      </a:pPr>
                      <a:r>
                        <a:rPr lang="en-GB" sz="1300" b="0" i="0" dirty="0">
                          <a:solidFill>
                            <a:srgbClr val="071D49"/>
                          </a:solidFill>
                          <a:latin typeface="+mn-lt"/>
                          <a:ea typeface="Times New Roman"/>
                          <a:cs typeface="Arial" panose="020B0604020202020204" pitchFamily="34" charset="0"/>
                        </a:rPr>
                        <a:t>0</a:t>
                      </a:r>
                    </a:p>
                    <a:p>
                      <a:pPr algn="ctr">
                        <a:lnSpc>
                          <a:spcPts val="1500"/>
                        </a:lnSpc>
                        <a:spcAft>
                          <a:spcPts val="0"/>
                        </a:spcAft>
                      </a:pPr>
                      <a:r>
                        <a:rPr lang="en-GB" sz="1300" b="0" i="0" dirty="0">
                          <a:solidFill>
                            <a:srgbClr val="071D49"/>
                          </a:solidFill>
                          <a:latin typeface="+mn-lt"/>
                          <a:ea typeface="Times New Roman"/>
                          <a:cs typeface="Arial" panose="020B0604020202020204" pitchFamily="34" charset="0"/>
                        </a:rPr>
                        <a:t>0</a:t>
                      </a:r>
                    </a:p>
                  </a:txBody>
                  <a:tcPr marL="45720" marR="45720" marT="0" marB="0" anchor="ctr">
                    <a:lnL w="12700" cap="flat" cmpd="sng" algn="ctr">
                      <a:no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21496019"/>
                  </a:ext>
                </a:extLst>
              </a:tr>
              <a:tr h="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914400" rtl="0" eaLnBrk="1" fontAlgn="auto" latinLnBrk="0" hangingPunct="1">
                        <a:lnSpc>
                          <a:spcPts val="1500"/>
                        </a:lnSpc>
                        <a:spcBef>
                          <a:spcPts val="0"/>
                        </a:spcBef>
                        <a:spcAft>
                          <a:spcPts val="0"/>
                        </a:spcAft>
                        <a:buClrTx/>
                        <a:buSzTx/>
                        <a:buFontTx/>
                        <a:buNone/>
                        <a:tabLst/>
                        <a:defRPr/>
                      </a:pPr>
                      <a:r>
                        <a:rPr lang="en-US" sz="1300" b="1" i="0" dirty="0">
                          <a:solidFill>
                            <a:srgbClr val="071D49"/>
                          </a:solidFill>
                          <a:latin typeface="+mn-lt"/>
                          <a:ea typeface="Times New Roman"/>
                          <a:cs typeface="Arial" panose="020B0604020202020204" pitchFamily="34" charset="0"/>
                        </a:rPr>
                        <a:t>AEs leading to withdrawal from the study</a:t>
                      </a:r>
                    </a:p>
                  </a:txBody>
                  <a:tcPr marL="45720" marR="45720" marT="0" marB="0" anchor="ctr">
                    <a:lnL w="12700" cap="flat" cmpd="sng" algn="ctr">
                      <a:solidFill>
                        <a:srgbClr val="FFFFFF"/>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ts val="1500"/>
                        </a:lnSpc>
                        <a:spcAft>
                          <a:spcPts val="0"/>
                        </a:spcAft>
                      </a:pPr>
                      <a:r>
                        <a:rPr lang="en-GB" sz="1300" b="1" i="0" baseline="0" dirty="0">
                          <a:solidFill>
                            <a:srgbClr val="071D49"/>
                          </a:solidFill>
                          <a:latin typeface="+mn-lt"/>
                          <a:ea typeface="Times New Roman"/>
                          <a:cs typeface="Arial" panose="020B0604020202020204" pitchFamily="34" charset="0"/>
                        </a:rPr>
                        <a:t>13 (4)</a:t>
                      </a:r>
                      <a:r>
                        <a:rPr lang="en-GB" sz="1300" b="1" i="0" baseline="30000" dirty="0">
                          <a:solidFill>
                            <a:srgbClr val="071D49"/>
                          </a:solidFill>
                          <a:latin typeface="+mn-lt"/>
                          <a:ea typeface="Times New Roman"/>
                          <a:cs typeface="Arial" panose="020B0604020202020204" pitchFamily="34" charset="0"/>
                        </a:rPr>
                        <a:t>b</a:t>
                      </a:r>
                    </a:p>
                  </a:txBody>
                  <a:tcPr marL="45720" marR="4572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ts val="1500"/>
                        </a:lnSpc>
                        <a:spcAft>
                          <a:spcPts val="0"/>
                        </a:spcAft>
                      </a:pPr>
                      <a:r>
                        <a:rPr lang="en-GB" sz="1300" b="1" i="0" dirty="0">
                          <a:solidFill>
                            <a:srgbClr val="071D49"/>
                          </a:solidFill>
                          <a:latin typeface="+mn-lt"/>
                          <a:ea typeface="Times New Roman"/>
                          <a:cs typeface="Arial" panose="020B0604020202020204" pitchFamily="34" charset="0"/>
                        </a:rPr>
                        <a:t>2 (1)</a:t>
                      </a:r>
                      <a:endParaRPr lang="en-GB" sz="1300" b="1" i="0" baseline="0" dirty="0">
                        <a:solidFill>
                          <a:srgbClr val="071D49"/>
                        </a:solidFill>
                        <a:latin typeface="+mn-lt"/>
                        <a:ea typeface="Times New Roman"/>
                        <a:cs typeface="Arial" panose="020B0604020202020204" pitchFamily="34" charset="0"/>
                      </a:endParaRPr>
                    </a:p>
                  </a:txBody>
                  <a:tcPr marL="45720" marR="45720" marT="0" marB="0" anchor="ctr">
                    <a:lnL w="12700" cap="flat" cmpd="sng" algn="ctr">
                      <a:no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99890380"/>
                  </a:ext>
                </a:extLst>
              </a:tr>
              <a:tr h="0">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lang="en-US" sz="1300" b="0" i="0" dirty="0">
                          <a:solidFill>
                            <a:srgbClr val="071D49"/>
                          </a:solidFill>
                          <a:latin typeface="+mn-lt"/>
                          <a:ea typeface="Times New Roman"/>
                          <a:cs typeface="Arial" panose="020B0604020202020204" pitchFamily="34" charset="0"/>
                        </a:rPr>
                        <a:t>    Drug-related AEs leading to withdrawal from the study</a:t>
                      </a:r>
                    </a:p>
                  </a:txBody>
                  <a:tcPr marL="45720" marR="45720" marT="0" marB="0" anchor="ctr">
                    <a:lnL w="12700" cap="flat" cmpd="sng" algn="ctr">
                      <a:solidFill>
                        <a:srgbClr val="FFFFFF"/>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ts val="1500"/>
                        </a:lnSpc>
                        <a:spcAft>
                          <a:spcPts val="0"/>
                        </a:spcAft>
                      </a:pPr>
                      <a:r>
                        <a:rPr lang="en-GB" sz="1300" b="0" i="0" baseline="0" dirty="0">
                          <a:solidFill>
                            <a:srgbClr val="071D49"/>
                          </a:solidFill>
                          <a:latin typeface="+mn-lt"/>
                          <a:ea typeface="Times New Roman"/>
                          <a:cs typeface="Arial" panose="020B0604020202020204" pitchFamily="34" charset="0"/>
                        </a:rPr>
                        <a:t>9 (2)</a:t>
                      </a:r>
                    </a:p>
                  </a:txBody>
                  <a:tcPr marL="45720" marR="4572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ts val="1500"/>
                        </a:lnSpc>
                        <a:spcAft>
                          <a:spcPts val="0"/>
                        </a:spcAft>
                      </a:pPr>
                      <a:r>
                        <a:rPr lang="en-GB" sz="1300" b="0" i="0" baseline="0" dirty="0">
                          <a:solidFill>
                            <a:srgbClr val="071D49"/>
                          </a:solidFill>
                          <a:latin typeface="+mn-lt"/>
                          <a:ea typeface="Times New Roman"/>
                          <a:cs typeface="Arial" panose="020B0604020202020204" pitchFamily="34" charset="0"/>
                        </a:rPr>
                        <a:t>1 (&lt;1)</a:t>
                      </a:r>
                    </a:p>
                  </a:txBody>
                  <a:tcPr marL="45720" marR="45720" marT="0" marB="0" anchor="ctr">
                    <a:lnL w="12700" cap="flat" cmpd="sng" algn="ctr">
                      <a:no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59375611"/>
                  </a:ext>
                </a:extLst>
              </a:tr>
              <a:tr h="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914400" rtl="0" eaLnBrk="1" fontAlgn="auto" latinLnBrk="0" hangingPunct="1">
                        <a:lnSpc>
                          <a:spcPts val="1500"/>
                        </a:lnSpc>
                        <a:spcBef>
                          <a:spcPts val="0"/>
                        </a:spcBef>
                        <a:spcAft>
                          <a:spcPts val="0"/>
                        </a:spcAft>
                        <a:buClrTx/>
                        <a:buSzTx/>
                        <a:buFontTx/>
                        <a:buNone/>
                        <a:tabLst/>
                        <a:defRPr/>
                      </a:pPr>
                      <a:r>
                        <a:rPr lang="en-US" sz="1300" b="1" i="0" dirty="0">
                          <a:solidFill>
                            <a:srgbClr val="071D49"/>
                          </a:solidFill>
                          <a:latin typeface="+mn-lt"/>
                          <a:ea typeface="Times New Roman"/>
                          <a:cs typeface="Arial" panose="020B0604020202020204" pitchFamily="34" charset="0"/>
                        </a:rPr>
                        <a:t>Any serious AE</a:t>
                      </a:r>
                      <a:r>
                        <a:rPr lang="en-US" sz="1300" b="1" i="0" baseline="30000" dirty="0">
                          <a:solidFill>
                            <a:srgbClr val="071D49"/>
                          </a:solidFill>
                          <a:latin typeface="+mn-lt"/>
                          <a:ea typeface="Times New Roman"/>
                          <a:cs typeface="Arial" panose="020B0604020202020204" pitchFamily="34" charset="0"/>
                        </a:rPr>
                        <a:t>c</a:t>
                      </a:r>
                      <a:endParaRPr lang="en-US" sz="1300" b="1" i="0" dirty="0">
                        <a:solidFill>
                          <a:srgbClr val="071D49"/>
                        </a:solidFill>
                        <a:latin typeface="+mn-lt"/>
                        <a:ea typeface="Times New Roman"/>
                        <a:cs typeface="Arial" panose="020B0604020202020204" pitchFamily="34" charset="0"/>
                      </a:endParaRPr>
                    </a:p>
                  </a:txBody>
                  <a:tcPr marL="45720" marR="4572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ts val="1500"/>
                        </a:lnSpc>
                        <a:spcAft>
                          <a:spcPts val="0"/>
                        </a:spcAft>
                      </a:pPr>
                      <a:r>
                        <a:rPr lang="en-GB" sz="1300" b="1" i="0" baseline="0" dirty="0">
                          <a:solidFill>
                            <a:srgbClr val="071D49"/>
                          </a:solidFill>
                          <a:latin typeface="+mn-lt"/>
                          <a:ea typeface="Times New Roman"/>
                          <a:cs typeface="Arial" panose="020B0604020202020204" pitchFamily="34" charset="0"/>
                        </a:rPr>
                        <a:t>21 (6)</a:t>
                      </a:r>
                      <a:r>
                        <a:rPr lang="en-GB" sz="1300" b="1" i="0" baseline="30000" dirty="0">
                          <a:solidFill>
                            <a:srgbClr val="071D49"/>
                          </a:solidFill>
                          <a:latin typeface="+mn-lt"/>
                          <a:ea typeface="Times New Roman"/>
                          <a:cs typeface="Arial" panose="020B0604020202020204" pitchFamily="34" charset="0"/>
                        </a:rPr>
                        <a:t>b</a:t>
                      </a:r>
                    </a:p>
                  </a:txBody>
                  <a:tcPr marL="45720" marR="4572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lnSpc>
                          <a:spcPts val="1500"/>
                        </a:lnSpc>
                        <a:spcAft>
                          <a:spcPts val="0"/>
                        </a:spcAft>
                      </a:pPr>
                      <a:r>
                        <a:rPr lang="en-GB" sz="1300" b="1" i="0" dirty="0">
                          <a:solidFill>
                            <a:srgbClr val="071D49"/>
                          </a:solidFill>
                          <a:latin typeface="+mn-lt"/>
                          <a:ea typeface="Times New Roman"/>
                          <a:cs typeface="Arial" panose="020B0604020202020204" pitchFamily="34" charset="0"/>
                        </a:rPr>
                        <a:t>16 (4)</a:t>
                      </a:r>
                    </a:p>
                  </a:txBody>
                  <a:tcPr marL="45720" marR="4572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3569203982"/>
                  </a:ext>
                </a:extLst>
              </a:tr>
            </a:tbl>
          </a:graphicData>
        </a:graphic>
      </p:graphicFrame>
      <p:sp>
        <p:nvSpPr>
          <p:cNvPr id="6" name="Text Placeholder 1">
            <a:extLst>
              <a:ext uri="{FF2B5EF4-FFF2-40B4-BE49-F238E27FC236}">
                <a16:creationId xmlns:a16="http://schemas.microsoft.com/office/drawing/2014/main" id="{C792D42F-DCF9-4E5F-BFA0-F387BFAA2AB7}"/>
              </a:ext>
            </a:extLst>
          </p:cNvPr>
          <p:cNvSpPr txBox="1">
            <a:spLocks/>
          </p:cNvSpPr>
          <p:nvPr/>
        </p:nvSpPr>
        <p:spPr>
          <a:xfrm>
            <a:off x="714308" y="5318309"/>
            <a:ext cx="11048207" cy="510475"/>
          </a:xfrm>
          <a:prstGeom prst="rect">
            <a:avLst/>
          </a:prstGeom>
        </p:spPr>
        <p:txBody>
          <a:bodyPr wrap="square" lIns="0" tIns="0" rIns="0" bIns="0">
            <a:noAutofit/>
          </a:bodyPr>
          <a:lstStyle>
            <a:lvl1pPr marL="0" indent="0" algn="l" defTabSz="914400" rtl="0" eaLnBrk="1" latinLnBrk="0" hangingPunct="1">
              <a:lnSpc>
                <a:spcPct val="100000"/>
              </a:lnSpc>
              <a:spcBef>
                <a:spcPts val="0"/>
              </a:spcBef>
              <a:spcAft>
                <a:spcPts val="300"/>
              </a:spcAft>
              <a:buFont typeface="Arial" panose="020B0604020202020204" pitchFamily="34" charset="0"/>
              <a:buNone/>
              <a:defRPr sz="1800" kern="1200" spc="-50" baseline="0">
                <a:solidFill>
                  <a:srgbClr val="071D49"/>
                </a:solidFill>
                <a:latin typeface="Raleway" panose="020B0503030101060003" pitchFamily="34" charset="0"/>
                <a:ea typeface="+mn-ea"/>
                <a:cs typeface="+mn-cs"/>
              </a:defRPr>
            </a:lvl1pPr>
            <a:lvl2pPr marL="180000" indent="-180000" algn="l" defTabSz="914400" rtl="0" eaLnBrk="1" latinLnBrk="0" hangingPunct="1">
              <a:lnSpc>
                <a:spcPct val="100000"/>
              </a:lnSpc>
              <a:spcBef>
                <a:spcPts val="0"/>
              </a:spcBef>
              <a:spcAft>
                <a:spcPts val="300"/>
              </a:spcAft>
              <a:buClr>
                <a:srgbClr val="EB1852"/>
              </a:buClr>
              <a:buFont typeface="Arial" panose="020B0604020202020204" pitchFamily="34" charset="0"/>
              <a:buChar char="•"/>
              <a:defRPr sz="1400" kern="1200">
                <a:solidFill>
                  <a:srgbClr val="071D49"/>
                </a:solidFill>
                <a:latin typeface="Raleway" panose="020B0503030101060003" pitchFamily="34" charset="0"/>
                <a:ea typeface="+mn-ea"/>
                <a:cs typeface="+mn-cs"/>
              </a:defRPr>
            </a:lvl2pPr>
            <a:lvl3pPr marL="180000" indent="-180000" algn="l" defTabSz="914400" rtl="0" eaLnBrk="1" latinLnBrk="0" hangingPunct="1">
              <a:lnSpc>
                <a:spcPct val="100000"/>
              </a:lnSpc>
              <a:spcBef>
                <a:spcPts val="0"/>
              </a:spcBef>
              <a:spcAft>
                <a:spcPts val="300"/>
              </a:spcAft>
              <a:buClr>
                <a:srgbClr val="EB1852"/>
              </a:buClr>
              <a:buFont typeface="Arial" panose="020B0604020202020204" pitchFamily="34" charset="0"/>
              <a:buChar char="•"/>
              <a:defRPr sz="1100" kern="1200">
                <a:solidFill>
                  <a:srgbClr val="071D49"/>
                </a:solidFill>
                <a:latin typeface="Raleway" panose="020B0503030101060003" pitchFamily="34" charset="0"/>
                <a:ea typeface="+mn-ea"/>
                <a:cs typeface="+mn-cs"/>
              </a:defRPr>
            </a:lvl3pPr>
            <a:lvl4pPr marL="180000" indent="-180000" algn="l" defTabSz="914400" rtl="0" eaLnBrk="1" latinLnBrk="0" hangingPunct="1">
              <a:lnSpc>
                <a:spcPct val="100000"/>
              </a:lnSpc>
              <a:spcBef>
                <a:spcPts val="0"/>
              </a:spcBef>
              <a:spcAft>
                <a:spcPts val="300"/>
              </a:spcAft>
              <a:buClr>
                <a:srgbClr val="EB1852"/>
              </a:buClr>
              <a:buFont typeface="Arial" panose="020B0604020202020204" pitchFamily="34" charset="0"/>
              <a:buChar char="•"/>
              <a:defRPr sz="850" kern="1200">
                <a:solidFill>
                  <a:srgbClr val="071D49"/>
                </a:solidFill>
                <a:latin typeface="Raleway" panose="020B0503030101060003" pitchFamily="34" charset="0"/>
                <a:ea typeface="+mn-ea"/>
                <a:cs typeface="+mn-cs"/>
              </a:defRPr>
            </a:lvl4pPr>
            <a:lvl5pPr marL="0" indent="0" algn="l" defTabSz="914400" rtl="0" eaLnBrk="1" latinLnBrk="0" hangingPunct="1">
              <a:lnSpc>
                <a:spcPct val="100000"/>
              </a:lnSpc>
              <a:spcBef>
                <a:spcPts val="0"/>
              </a:spcBef>
              <a:spcAft>
                <a:spcPts val="200"/>
              </a:spcAft>
              <a:buFont typeface="Arial" panose="020B0604020202020204" pitchFamily="34" charset="0"/>
              <a:buNone/>
              <a:defRPr sz="1100" b="1" kern="1200">
                <a:solidFill>
                  <a:srgbClr val="E40046"/>
                </a:solidFill>
                <a:latin typeface="Raleway" panose="020B0503030101060003" pitchFamily="34" charset="0"/>
                <a:ea typeface="+mn-ea"/>
                <a:cs typeface="+mn-cs"/>
              </a:defRPr>
            </a:lvl5pPr>
            <a:lvl6pPr marL="0" indent="0" algn="l" defTabSz="914400" rtl="0" eaLnBrk="1" latinLnBrk="0" hangingPunct="1">
              <a:lnSpc>
                <a:spcPct val="100000"/>
              </a:lnSpc>
              <a:spcBef>
                <a:spcPts val="0"/>
              </a:spcBef>
              <a:buFont typeface="Arial" panose="020B0604020202020204" pitchFamily="34" charset="0"/>
              <a:buNone/>
              <a:defRPr sz="1100" kern="1200">
                <a:solidFill>
                  <a:srgbClr val="071D49"/>
                </a:solidFill>
                <a:latin typeface="Raleway" panose="020B0503030101060003" pitchFamily="34" charset="0"/>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eaLnBrk="0" hangingPunct="0">
              <a:spcBef>
                <a:spcPts val="100"/>
              </a:spcBef>
              <a:spcAft>
                <a:spcPts val="0"/>
              </a:spcAft>
              <a:buClr>
                <a:srgbClr val="E31836"/>
              </a:buClr>
              <a:buSzPct val="115000"/>
              <a:buFont typeface="Arial" panose="020B0604020202020204" pitchFamily="34" charset="0"/>
              <a:buChar char="•"/>
            </a:pPr>
            <a:r>
              <a:rPr lang="en-GB" sz="1400" kern="0" dirty="0">
                <a:solidFill>
                  <a:schemeClr val="accent2"/>
                </a:solidFill>
                <a:latin typeface="Arial" panose="020B0604020202020204" pitchFamily="34" charset="0"/>
                <a:cs typeface="Arial" panose="020B0604020202020204" pitchFamily="34" charset="0"/>
              </a:rPr>
              <a:t>At Week 48, a similar adjusted mean increase</a:t>
            </a:r>
            <a:r>
              <a:rPr lang="en-GB" sz="1400" kern="0" baseline="30000" dirty="0">
                <a:solidFill>
                  <a:schemeClr val="accent2"/>
                </a:solidFill>
                <a:latin typeface="Arial" panose="020B0604020202020204" pitchFamily="34" charset="0"/>
                <a:cs typeface="Arial" panose="020B0604020202020204" pitchFamily="34" charset="0"/>
              </a:rPr>
              <a:t>d</a:t>
            </a:r>
            <a:r>
              <a:rPr lang="en-GB" sz="1400" kern="0" dirty="0">
                <a:solidFill>
                  <a:schemeClr val="accent2"/>
                </a:solidFill>
                <a:latin typeface="Arial" panose="020B0604020202020204" pitchFamily="34" charset="0"/>
                <a:cs typeface="Arial" panose="020B0604020202020204" pitchFamily="34" charset="0"/>
              </a:rPr>
              <a:t> from baseline in weight of 0.8 kg was observed in both treatment groups</a:t>
            </a:r>
          </a:p>
          <a:p>
            <a:pPr marL="285750" indent="-285750" eaLnBrk="0" hangingPunct="0">
              <a:spcBef>
                <a:spcPts val="100"/>
              </a:spcBef>
              <a:spcAft>
                <a:spcPts val="0"/>
              </a:spcAft>
              <a:buClr>
                <a:srgbClr val="E31836"/>
              </a:buClr>
              <a:buSzPct val="115000"/>
              <a:buFont typeface="Arial" panose="020B0604020202020204" pitchFamily="34" charset="0"/>
              <a:buChar char="•"/>
            </a:pPr>
            <a:r>
              <a:rPr lang="en-US" sz="1400" kern="0" dirty="0">
                <a:solidFill>
                  <a:schemeClr val="accent2"/>
                </a:solidFill>
                <a:latin typeface="Arial" panose="020B0604020202020204" pitchFamily="34" charset="0"/>
                <a:cs typeface="Arial" panose="020B0604020202020204" pitchFamily="34" charset="0"/>
              </a:rPr>
              <a:t>Increased weight was reported as an AE in 3 (1%) participants treated with DTG/3TC and in 6 (2%) treated with a TAF-based regimen</a:t>
            </a:r>
            <a:endParaRPr lang="en-US" sz="1600" kern="0" dirty="0">
              <a:solidFill>
                <a:schemeClr val="accent2"/>
              </a:solidFill>
              <a:latin typeface="Arial" panose="020B0604020202020204" pitchFamily="34" charset="0"/>
              <a:cs typeface="Arial" panose="020B0604020202020204" pitchFamily="34" charset="0"/>
            </a:endParaRPr>
          </a:p>
        </p:txBody>
      </p:sp>
      <p:sp>
        <p:nvSpPr>
          <p:cNvPr id="7" name="Text Placeholder 22">
            <a:extLst>
              <a:ext uri="{FF2B5EF4-FFF2-40B4-BE49-F238E27FC236}">
                <a16:creationId xmlns:a16="http://schemas.microsoft.com/office/drawing/2014/main" id="{B3BB50B2-08CE-4B7F-B663-C211F8B84128}"/>
              </a:ext>
            </a:extLst>
          </p:cNvPr>
          <p:cNvSpPr txBox="1">
            <a:spLocks/>
          </p:cNvSpPr>
          <p:nvPr/>
        </p:nvSpPr>
        <p:spPr bwMode="auto">
          <a:xfrm>
            <a:off x="6538913" y="6419850"/>
            <a:ext cx="5203825"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sz="20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r"/>
            <a:r>
              <a:rPr lang="en-US" sz="800" kern="0" dirty="0"/>
              <a:t>Ait-Khaled et al. EACS 2019; Basel, Switzerland. Slides PS7/2.</a:t>
            </a:r>
          </a:p>
        </p:txBody>
      </p:sp>
    </p:spTree>
    <p:extLst>
      <p:ext uri="{BB962C8B-B14F-4D97-AF65-F5344CB8AC3E}">
        <p14:creationId xmlns:p14="http://schemas.microsoft.com/office/powerpoint/2010/main" val="3614820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8A261-B602-4ED2-B487-6A5A7B322D3B}"/>
              </a:ext>
            </a:extLst>
          </p:cNvPr>
          <p:cNvSpPr>
            <a:spLocks noGrp="1"/>
          </p:cNvSpPr>
          <p:nvPr>
            <p:ph type="title"/>
          </p:nvPr>
        </p:nvSpPr>
        <p:spPr/>
        <p:txBody>
          <a:bodyPr/>
          <a:lstStyle/>
          <a:p>
            <a:r>
              <a:rPr lang="en-US" dirty="0"/>
              <a:t>Frequency of All Adverse Events by Subgroup: Week 48 Analysis</a:t>
            </a:r>
          </a:p>
        </p:txBody>
      </p:sp>
      <p:sp>
        <p:nvSpPr>
          <p:cNvPr id="3" name="Slide Number Placeholder 2">
            <a:extLst>
              <a:ext uri="{FF2B5EF4-FFF2-40B4-BE49-F238E27FC236}">
                <a16:creationId xmlns:a16="http://schemas.microsoft.com/office/drawing/2014/main" id="{D78FD3F3-D464-49BF-92F1-FE34233038BF}"/>
              </a:ext>
            </a:extLst>
          </p:cNvPr>
          <p:cNvSpPr>
            <a:spLocks noGrp="1"/>
          </p:cNvSpPr>
          <p:nvPr>
            <p:ph type="sldNum" sz="quarter" idx="4"/>
          </p:nvPr>
        </p:nvSpPr>
        <p:spPr/>
        <p:txBody>
          <a:bodyPr/>
          <a:lstStyle/>
          <a:p>
            <a:fld id="{724AC3FD-09E3-4FF5-A0F9-A72F20D7F301}" type="slidenum">
              <a:rPr lang="en-GB" smtClean="0"/>
              <a:pPr/>
              <a:t>12</a:t>
            </a:fld>
            <a:endParaRPr lang="en-GB" dirty="0"/>
          </a:p>
        </p:txBody>
      </p:sp>
      <p:graphicFrame>
        <p:nvGraphicFramePr>
          <p:cNvPr id="5" name="Content Placeholder 5">
            <a:extLst>
              <a:ext uri="{FF2B5EF4-FFF2-40B4-BE49-F238E27FC236}">
                <a16:creationId xmlns:a16="http://schemas.microsoft.com/office/drawing/2014/main" id="{04DDAE0B-D81E-40B7-B1A5-DC4F3A5B6C7D}"/>
              </a:ext>
            </a:extLst>
          </p:cNvPr>
          <p:cNvGraphicFramePr>
            <a:graphicFrameLocks/>
          </p:cNvGraphicFramePr>
          <p:nvPr>
            <p:extLst>
              <p:ext uri="{D42A27DB-BD31-4B8C-83A1-F6EECF244321}">
                <p14:modId xmlns:p14="http://schemas.microsoft.com/office/powerpoint/2010/main" val="706206262"/>
              </p:ext>
            </p:extLst>
          </p:nvPr>
        </p:nvGraphicFramePr>
        <p:xfrm>
          <a:off x="990601" y="1378128"/>
          <a:ext cx="10210799" cy="4023360"/>
        </p:xfrm>
        <a:graphic>
          <a:graphicData uri="http://schemas.openxmlformats.org/drawingml/2006/table">
            <a:tbl>
              <a:tblPr>
                <a:tableStyleId>{2D5ABB26-0587-4C30-8999-92F81FD0307C}</a:tableStyleId>
              </a:tblPr>
              <a:tblGrid>
                <a:gridCol w="1371599">
                  <a:extLst>
                    <a:ext uri="{9D8B030D-6E8A-4147-A177-3AD203B41FA5}">
                      <a16:colId xmlns:a16="http://schemas.microsoft.com/office/drawing/2014/main" val="20000"/>
                    </a:ext>
                  </a:extLst>
                </a:gridCol>
                <a:gridCol w="3048000">
                  <a:extLst>
                    <a:ext uri="{9D8B030D-6E8A-4147-A177-3AD203B41FA5}">
                      <a16:colId xmlns:a16="http://schemas.microsoft.com/office/drawing/2014/main" val="3625494008"/>
                    </a:ext>
                  </a:extLst>
                </a:gridCol>
                <a:gridCol w="1754607">
                  <a:extLst>
                    <a:ext uri="{9D8B030D-6E8A-4147-A177-3AD203B41FA5}">
                      <a16:colId xmlns:a16="http://schemas.microsoft.com/office/drawing/2014/main" val="20001"/>
                    </a:ext>
                  </a:extLst>
                </a:gridCol>
                <a:gridCol w="1217193">
                  <a:extLst>
                    <a:ext uri="{9D8B030D-6E8A-4147-A177-3AD203B41FA5}">
                      <a16:colId xmlns:a16="http://schemas.microsoft.com/office/drawing/2014/main" val="4081804324"/>
                    </a:ext>
                  </a:extLst>
                </a:gridCol>
                <a:gridCol w="1773438">
                  <a:extLst>
                    <a:ext uri="{9D8B030D-6E8A-4147-A177-3AD203B41FA5}">
                      <a16:colId xmlns:a16="http://schemas.microsoft.com/office/drawing/2014/main" val="20002"/>
                    </a:ext>
                  </a:extLst>
                </a:gridCol>
                <a:gridCol w="1045962">
                  <a:extLst>
                    <a:ext uri="{9D8B030D-6E8A-4147-A177-3AD203B41FA5}">
                      <a16:colId xmlns:a16="http://schemas.microsoft.com/office/drawing/2014/main" val="2770635519"/>
                    </a:ext>
                  </a:extLst>
                </a:gridCol>
              </a:tblGrid>
              <a:tr h="0">
                <a:tc>
                  <a:txBody>
                    <a:bodyPr/>
                    <a:lstStyle/>
                    <a:p>
                      <a:pPr algn="l" fontAlgn="b">
                        <a:lnSpc>
                          <a:spcPct val="100000"/>
                        </a:lnSpc>
                        <a:spcBef>
                          <a:spcPts val="0"/>
                        </a:spcBef>
                        <a:spcAft>
                          <a:spcPts val="0"/>
                        </a:spcAft>
                      </a:pPr>
                      <a:endParaRPr lang="en-US" sz="1600" b="1" i="0" u="none" strike="noStrike" dirty="0">
                        <a:solidFill>
                          <a:schemeClr val="tx1"/>
                        </a:solidFill>
                        <a:latin typeface="Arial" panose="020B0604020202020204" pitchFamily="34" charset="0"/>
                        <a:cs typeface="Arial" panose="020B0604020202020204" pitchFamily="34" charset="0"/>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0000"/>
                        </a:lnSpc>
                        <a:spcBef>
                          <a:spcPts val="0"/>
                        </a:spcBef>
                        <a:spcAft>
                          <a:spcPts val="0"/>
                        </a:spcAft>
                      </a:pPr>
                      <a:endParaRPr lang="en-GB" sz="1600" b="1" dirty="0">
                        <a:solidFill>
                          <a:schemeClr val="tx1"/>
                        </a:solidFill>
                        <a:latin typeface="Arial" panose="020B0604020202020204" pitchFamily="34" charset="0"/>
                        <a:cs typeface="Arial" panose="020B0604020202020204" pitchFamily="34" charset="0"/>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lnSpc>
                          <a:spcPct val="100000"/>
                        </a:lnSpc>
                        <a:spcBef>
                          <a:spcPts val="0"/>
                        </a:spcBef>
                        <a:spcAft>
                          <a:spcPts val="0"/>
                        </a:spcAft>
                      </a:pPr>
                      <a:r>
                        <a:rPr lang="en-GB" sz="1600" b="1" dirty="0">
                          <a:solidFill>
                            <a:schemeClr val="bg1"/>
                          </a:solidFill>
                          <a:latin typeface="Arial" panose="020B0604020202020204" pitchFamily="34" charset="0"/>
                          <a:cs typeface="Arial" panose="020B0604020202020204" pitchFamily="34" charset="0"/>
                        </a:rPr>
                        <a:t>DTG/3TC</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F5F"/>
                    </a:solidFill>
                  </a:tcPr>
                </a:tc>
                <a:tc hMerge="1">
                  <a:txBody>
                    <a:bodyPr/>
                    <a:lstStyle/>
                    <a:p>
                      <a:pPr algn="ctr">
                        <a:lnSpc>
                          <a:spcPct val="100000"/>
                        </a:lnSpc>
                        <a:spcBef>
                          <a:spcPts val="0"/>
                        </a:spcBef>
                        <a:spcAft>
                          <a:spcPts val="0"/>
                        </a:spcAft>
                      </a:pPr>
                      <a:endParaRPr lang="en-GB" sz="1200" b="1" dirty="0">
                        <a:solidFill>
                          <a:schemeClr val="bg1"/>
                        </a:solidFill>
                        <a:latin typeface="Arial" panose="020B0604020202020204" pitchFamily="34" charset="0"/>
                        <a:cs typeface="Arial" panose="020B0604020202020204" pitchFamily="34" charset="0"/>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F5F"/>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u="none" strike="noStrike" cap="none" normalizeH="0" dirty="0">
                          <a:ln>
                            <a:noFill/>
                          </a:ln>
                          <a:solidFill>
                            <a:schemeClr val="bg1"/>
                          </a:solidFill>
                          <a:effectLst/>
                          <a:latin typeface="Arial" panose="020B0604020202020204" pitchFamily="34" charset="0"/>
                          <a:cs typeface="Arial" panose="020B0604020202020204" pitchFamily="34" charset="0"/>
                        </a:rPr>
                        <a:t>TAF-based regimen</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6600"/>
                    </a:solidFill>
                  </a:tcPr>
                </a:tc>
                <a:tc hMerge="1">
                  <a:txBody>
                    <a:bodyPr/>
                    <a:lstStyle/>
                    <a:p>
                      <a:pPr algn="ctr">
                        <a:lnSpc>
                          <a:spcPct val="100000"/>
                        </a:lnSpc>
                        <a:spcBef>
                          <a:spcPts val="0"/>
                        </a:spcBef>
                        <a:spcAft>
                          <a:spcPts val="0"/>
                        </a:spcAft>
                      </a:pPr>
                      <a:endParaRPr lang="en-GB" sz="1200" b="1" dirty="0">
                        <a:solidFill>
                          <a:schemeClr val="bg1"/>
                        </a:solidFill>
                        <a:latin typeface="Arial" panose="020B0604020202020204" pitchFamily="34" charset="0"/>
                        <a:cs typeface="Arial" panose="020B0604020202020204" pitchFamily="34" charset="0"/>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6600"/>
                    </a:solidFill>
                  </a:tcPr>
                </a:tc>
                <a:extLst>
                  <a:ext uri="{0D108BD9-81ED-4DB2-BD59-A6C34878D82A}">
                    <a16:rowId xmlns:a16="http://schemas.microsoft.com/office/drawing/2014/main" val="872469193"/>
                  </a:ext>
                </a:extLst>
              </a:tr>
              <a:tr h="0">
                <a:tc>
                  <a:txBody>
                    <a:bodyPr/>
                    <a:lstStyle/>
                    <a:p>
                      <a:pPr algn="l" fontAlgn="b">
                        <a:lnSpc>
                          <a:spcPct val="100000"/>
                        </a:lnSpc>
                        <a:spcBef>
                          <a:spcPts val="0"/>
                        </a:spcBef>
                        <a:spcAft>
                          <a:spcPts val="0"/>
                        </a:spcAft>
                      </a:pPr>
                      <a:r>
                        <a:rPr lang="en-US" sz="1600" b="1" i="0" u="none" strike="noStrike" dirty="0">
                          <a:solidFill>
                            <a:srgbClr val="071D49"/>
                          </a:solidFill>
                          <a:latin typeface="Arial" panose="020B0604020202020204" pitchFamily="34" charset="0"/>
                          <a:cs typeface="Arial" panose="020B0604020202020204" pitchFamily="34" charset="0"/>
                        </a:rPr>
                        <a:t>Variable</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0000"/>
                        </a:lnSpc>
                        <a:spcBef>
                          <a:spcPts val="0"/>
                        </a:spcBef>
                        <a:spcAft>
                          <a:spcPts val="0"/>
                        </a:spcAft>
                      </a:pPr>
                      <a:r>
                        <a:rPr lang="en-GB" sz="1600" b="1" dirty="0">
                          <a:solidFill>
                            <a:srgbClr val="071D49"/>
                          </a:solidFill>
                          <a:latin typeface="Arial" panose="020B0604020202020204" pitchFamily="34" charset="0"/>
                          <a:cs typeface="Arial" panose="020B0604020202020204" pitchFamily="34" charset="0"/>
                        </a:rPr>
                        <a:t>Subgroup</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Bef>
                          <a:spcPts val="0"/>
                        </a:spcBef>
                        <a:spcAft>
                          <a:spcPts val="0"/>
                        </a:spcAft>
                      </a:pPr>
                      <a:r>
                        <a:rPr lang="en-GB" sz="1600" b="1" dirty="0">
                          <a:solidFill>
                            <a:schemeClr val="bg1"/>
                          </a:solidFill>
                          <a:latin typeface="Arial" panose="020B0604020202020204" pitchFamily="34" charset="0"/>
                          <a:cs typeface="Arial" panose="020B0604020202020204" pitchFamily="34" charset="0"/>
                        </a:rPr>
                        <a:t>n/N</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F5F"/>
                    </a:solidFill>
                  </a:tcPr>
                </a:tc>
                <a:tc>
                  <a:txBody>
                    <a:bodyPr/>
                    <a:lstStyle/>
                    <a:p>
                      <a:pPr algn="ctr">
                        <a:lnSpc>
                          <a:spcPct val="100000"/>
                        </a:lnSpc>
                        <a:spcBef>
                          <a:spcPts val="0"/>
                        </a:spcBef>
                        <a:spcAft>
                          <a:spcPts val="0"/>
                        </a:spcAft>
                      </a:pPr>
                      <a:r>
                        <a:rPr lang="en-GB" sz="1600" b="1" dirty="0">
                          <a:solidFill>
                            <a:schemeClr val="bg1"/>
                          </a:solidFill>
                          <a:latin typeface="Arial" panose="020B0604020202020204" pitchFamily="34" charset="0"/>
                          <a:cs typeface="Arial" panose="020B0604020202020204" pitchFamily="34" charset="0"/>
                        </a:rPr>
                        <a:t>%</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F5F"/>
                    </a:solidFill>
                  </a:tcPr>
                </a:tc>
                <a:tc>
                  <a:txBody>
                    <a:bodyPr/>
                    <a:lstStyle/>
                    <a:p>
                      <a:pPr algn="ctr">
                        <a:lnSpc>
                          <a:spcPct val="100000"/>
                        </a:lnSpc>
                        <a:spcBef>
                          <a:spcPts val="0"/>
                        </a:spcBef>
                        <a:spcAft>
                          <a:spcPts val="0"/>
                        </a:spcAft>
                      </a:pPr>
                      <a:r>
                        <a:rPr lang="en-GB" sz="1600" b="1" dirty="0">
                          <a:solidFill>
                            <a:schemeClr val="bg1"/>
                          </a:solidFill>
                          <a:latin typeface="Arial" panose="020B0604020202020204" pitchFamily="34" charset="0"/>
                          <a:cs typeface="Arial" panose="020B0604020202020204" pitchFamily="34" charset="0"/>
                        </a:rPr>
                        <a:t>n/N</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6600"/>
                    </a:solidFill>
                  </a:tcPr>
                </a:tc>
                <a:tc>
                  <a:txBody>
                    <a:bodyPr/>
                    <a:lstStyle/>
                    <a:p>
                      <a:pPr algn="ctr">
                        <a:lnSpc>
                          <a:spcPct val="100000"/>
                        </a:lnSpc>
                        <a:spcBef>
                          <a:spcPts val="0"/>
                        </a:spcBef>
                        <a:spcAft>
                          <a:spcPts val="0"/>
                        </a:spcAft>
                      </a:pPr>
                      <a:r>
                        <a:rPr lang="en-GB" sz="1600" b="1" dirty="0">
                          <a:solidFill>
                            <a:schemeClr val="bg1"/>
                          </a:solidFill>
                          <a:latin typeface="Arial" panose="020B0604020202020204" pitchFamily="34" charset="0"/>
                          <a:cs typeface="Arial" panose="020B0604020202020204" pitchFamily="34" charset="0"/>
                        </a:rPr>
                        <a:t>%</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6600"/>
                    </a:solidFill>
                  </a:tcPr>
                </a:tc>
                <a:extLst>
                  <a:ext uri="{0D108BD9-81ED-4DB2-BD59-A6C34878D82A}">
                    <a16:rowId xmlns:a16="http://schemas.microsoft.com/office/drawing/2014/main" val="10000"/>
                  </a:ext>
                </a:extLst>
              </a:tr>
              <a:tr h="0">
                <a:tc>
                  <a:txBody>
                    <a:bodyPr/>
                    <a:lstStyle/>
                    <a:p>
                      <a:pPr marL="173038" indent="-173038" algn="l" fontAlgn="b">
                        <a:lnSpc>
                          <a:spcPct val="100000"/>
                        </a:lnSpc>
                        <a:spcBef>
                          <a:spcPts val="0"/>
                        </a:spcBef>
                        <a:spcAft>
                          <a:spcPts val="0"/>
                        </a:spcAft>
                      </a:pPr>
                      <a:r>
                        <a:rPr lang="en-US" sz="1600" b="0" u="none" strike="noStrike" baseline="0" dirty="0">
                          <a:solidFill>
                            <a:srgbClr val="071D49"/>
                          </a:solidFill>
                          <a:latin typeface="Arial" panose="020B0604020202020204" pitchFamily="34" charset="0"/>
                          <a:cs typeface="Arial" panose="020B0604020202020204" pitchFamily="34" charset="0"/>
                        </a:rPr>
                        <a:t>Overall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l" fontAlgn="b">
                        <a:lnSpc>
                          <a:spcPct val="100000"/>
                        </a:lnSpc>
                        <a:spcBef>
                          <a:spcPts val="0"/>
                        </a:spcBef>
                        <a:spcAft>
                          <a:spcPts val="0"/>
                        </a:spcAft>
                      </a:pPr>
                      <a:r>
                        <a:rPr lang="en-US" sz="1600" b="0" u="none" strike="noStrike" baseline="0" dirty="0">
                          <a:solidFill>
                            <a:srgbClr val="071D49"/>
                          </a:solidFill>
                          <a:latin typeface="Arial" panose="020B0604020202020204" pitchFamily="34" charset="0"/>
                          <a:cs typeface="Arial" panose="020B0604020202020204" pitchFamily="34" charset="0"/>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295/369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80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292/371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79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257463079"/>
                  </a:ext>
                </a:extLst>
              </a:tr>
              <a:tr h="0">
                <a:tc>
                  <a:txBody>
                    <a:bodyPr/>
                    <a:lstStyle/>
                    <a:p>
                      <a:pPr marL="0" algn="l" fontAlgn="b">
                        <a:lnSpc>
                          <a:spcPct val="100000"/>
                        </a:lnSpc>
                        <a:spcBef>
                          <a:spcPts val="0"/>
                        </a:spcBef>
                        <a:spcAft>
                          <a:spcPts val="0"/>
                        </a:spcAft>
                      </a:pPr>
                      <a:r>
                        <a:rPr lang="en-US" sz="1600" b="0" u="none" strike="noStrike" dirty="0">
                          <a:solidFill>
                            <a:srgbClr val="071D49"/>
                          </a:solidFill>
                          <a:latin typeface="Arial" panose="020B0604020202020204" pitchFamily="34" charset="0"/>
                          <a:cs typeface="Arial" panose="020B0604020202020204" pitchFamily="34" charset="0"/>
                        </a:rPr>
                        <a:t>Age, </a:t>
                      </a:r>
                      <a:r>
                        <a:rPr lang="en-US" sz="1600" b="0" u="none" strike="noStrike" baseline="0" dirty="0">
                          <a:solidFill>
                            <a:srgbClr val="071D49"/>
                          </a:solidFill>
                          <a:latin typeface="Arial" panose="020B0604020202020204" pitchFamily="34" charset="0"/>
                          <a:cs typeface="Arial" panose="020B0604020202020204" pitchFamily="34" charset="0"/>
                        </a:rPr>
                        <a:t>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fontAlgn="b">
                        <a:lnSpc>
                          <a:spcPct val="100000"/>
                        </a:lnSpc>
                        <a:spcBef>
                          <a:spcPts val="0"/>
                        </a:spcBef>
                        <a:spcAft>
                          <a:spcPts val="0"/>
                        </a:spcAft>
                      </a:pPr>
                      <a:r>
                        <a:rPr lang="en-US" sz="1600" b="0" u="none" strike="noStrike" baseline="0" dirty="0">
                          <a:solidFill>
                            <a:srgbClr val="071D49"/>
                          </a:solidFill>
                          <a:latin typeface="Arial" panose="020B0604020202020204" pitchFamily="34" charset="0"/>
                          <a:cs typeface="Arial" panose="020B0604020202020204" pitchFamily="34" charset="0"/>
                        </a:rPr>
                        <a:t>&lt;35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100/130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77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94/119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79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0">
                <a:tc>
                  <a:txBody>
                    <a:bodyPr/>
                    <a:lstStyle/>
                    <a:p>
                      <a:pPr marL="173736" algn="l" fontAlgn="b">
                        <a:lnSpc>
                          <a:spcPct val="100000"/>
                        </a:lnSpc>
                        <a:spcBef>
                          <a:spcPts val="0"/>
                        </a:spcBef>
                        <a:spcAft>
                          <a:spcPts val="0"/>
                        </a:spcAft>
                      </a:pPr>
                      <a:endParaRPr lang="en-US" sz="1600" b="0" u="none" strike="noStrike" baseline="0" dirty="0">
                        <a:solidFill>
                          <a:srgbClr val="071D49"/>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fontAlgn="b">
                        <a:lnSpc>
                          <a:spcPct val="100000"/>
                        </a:lnSpc>
                        <a:spcBef>
                          <a:spcPts val="0"/>
                        </a:spcBef>
                        <a:spcAft>
                          <a:spcPts val="0"/>
                        </a:spcAft>
                      </a:pPr>
                      <a:r>
                        <a:rPr lang="en-US" sz="1600" b="0" u="none" strike="noStrike" baseline="0" dirty="0">
                          <a:solidFill>
                            <a:srgbClr val="071D49"/>
                          </a:solidFill>
                          <a:latin typeface="Arial" panose="020B0604020202020204" pitchFamily="34" charset="0"/>
                          <a:cs typeface="Arial" panose="020B0604020202020204" pitchFamily="34" charset="0"/>
                        </a:rPr>
                        <a:t>35 to &lt;50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129/160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81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131/161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81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30888722"/>
                  </a:ext>
                </a:extLst>
              </a:tr>
              <a:tr h="0">
                <a:tc>
                  <a:txBody>
                    <a:bodyPr/>
                    <a:lstStyle/>
                    <a:p>
                      <a:pPr marL="173736" algn="l" fontAlgn="b">
                        <a:lnSpc>
                          <a:spcPct val="100000"/>
                        </a:lnSpc>
                        <a:spcBef>
                          <a:spcPts val="0"/>
                        </a:spcBef>
                        <a:spcAft>
                          <a:spcPts val="0"/>
                        </a:spcAft>
                      </a:pPr>
                      <a:endParaRPr lang="en-US" sz="1600" b="0" u="none" strike="noStrike" baseline="0" dirty="0">
                        <a:solidFill>
                          <a:srgbClr val="071D49"/>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1219170" rtl="0" eaLnBrk="1" fontAlgn="b" latinLnBrk="0" hangingPunct="1">
                        <a:lnSpc>
                          <a:spcPct val="100000"/>
                        </a:lnSpc>
                        <a:spcBef>
                          <a:spcPts val="0"/>
                        </a:spcBef>
                        <a:spcAft>
                          <a:spcPts val="0"/>
                        </a:spcAft>
                        <a:buClrTx/>
                        <a:buSzTx/>
                        <a:buFontTx/>
                        <a:buNone/>
                        <a:tabLst/>
                        <a:defRPr/>
                      </a:pPr>
                      <a:r>
                        <a:rPr lang="en-US" sz="1600" b="0" u="none" strike="noStrike" baseline="0" dirty="0">
                          <a:solidFill>
                            <a:srgbClr val="071D49"/>
                          </a:solidFill>
                          <a:latin typeface="Arial" panose="020B0604020202020204" pitchFamily="34" charset="0"/>
                          <a:cs typeface="Arial" panose="020B0604020202020204" pitchFamily="34" charset="0"/>
                        </a:rPr>
                        <a:t>≥50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66/79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84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67/91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74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28397935"/>
                  </a:ext>
                </a:extLst>
              </a:tr>
              <a:tr h="0">
                <a:tc>
                  <a:txBody>
                    <a:bodyPr/>
                    <a:lstStyle/>
                    <a:p>
                      <a:pPr marL="0" algn="l"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Sex</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600" b="0" u="none" strike="noStrike" baseline="0" dirty="0">
                          <a:solidFill>
                            <a:srgbClr val="071D49"/>
                          </a:solidFill>
                          <a:latin typeface="Arial" panose="020B0604020202020204" pitchFamily="34" charset="0"/>
                          <a:cs typeface="Arial" panose="020B0604020202020204" pitchFamily="34" charset="0"/>
                        </a:rPr>
                        <a:t>Female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21/25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84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23/33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70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57504696"/>
                  </a:ext>
                </a:extLst>
              </a:tr>
              <a:tr h="0">
                <a:tc>
                  <a:txBody>
                    <a:bodyPr/>
                    <a:lstStyle/>
                    <a:p>
                      <a:pPr marL="0" algn="l" fontAlgn="b">
                        <a:lnSpc>
                          <a:spcPct val="100000"/>
                        </a:lnSpc>
                        <a:spcBef>
                          <a:spcPts val="0"/>
                        </a:spcBef>
                        <a:spcAft>
                          <a:spcPts val="0"/>
                        </a:spcAft>
                      </a:pPr>
                      <a:endParaRPr lang="en-US" sz="1600" b="0" i="0" u="none" strike="noStrike" dirty="0">
                        <a:solidFill>
                          <a:srgbClr val="071D49"/>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600" b="0" i="0" u="none" strike="noStrike" dirty="0">
                          <a:solidFill>
                            <a:srgbClr val="071D49"/>
                          </a:solidFill>
                          <a:latin typeface="Arial" panose="020B0604020202020204" pitchFamily="34" charset="0"/>
                          <a:cs typeface="Arial" panose="020B0604020202020204" pitchFamily="34" charset="0"/>
                        </a:rPr>
                        <a:t>Male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274/344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80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269/338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80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965952105"/>
                  </a:ext>
                </a:extLst>
              </a:tr>
              <a:tr h="0">
                <a:tc>
                  <a:txBody>
                    <a:bodyPr/>
                    <a:lstStyle/>
                    <a:p>
                      <a:pPr marL="0" algn="l" fontAlgn="b">
                        <a:lnSpc>
                          <a:spcPct val="100000"/>
                        </a:lnSpc>
                        <a:spcBef>
                          <a:spcPts val="0"/>
                        </a:spcBef>
                        <a:spcAft>
                          <a:spcPts val="0"/>
                        </a:spcAft>
                      </a:pPr>
                      <a:r>
                        <a:rPr lang="en-US" sz="1600" b="0" u="none" strike="noStrike" kern="1200" dirty="0">
                          <a:solidFill>
                            <a:srgbClr val="071D49"/>
                          </a:solidFill>
                          <a:latin typeface="Arial" panose="020B0604020202020204" pitchFamily="34" charset="0"/>
                          <a:cs typeface="Arial" panose="020B0604020202020204" pitchFamily="34" charset="0"/>
                        </a:rPr>
                        <a:t>Race</a:t>
                      </a:r>
                      <a:r>
                        <a:rPr lang="en-US" sz="1600" b="0" i="0" u="none" strike="noStrike" dirty="0">
                          <a:solidFill>
                            <a:srgbClr val="071D49"/>
                          </a:solidFill>
                          <a:highlight>
                            <a:srgbClr val="FFFF00"/>
                          </a:highlight>
                          <a:latin typeface="Arial" panose="020B0604020202020204" pitchFamily="34" charset="0"/>
                          <a:cs typeface="Arial" panose="020B0604020202020204" pitchFamily="34" charset="0"/>
                        </a:rPr>
                        <a: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White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242/297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81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234/288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81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0">
                <a:tc>
                  <a:txBody>
                    <a:bodyPr/>
                    <a:lstStyle/>
                    <a:p>
                      <a:pPr marL="0" algn="l" fontAlgn="b">
                        <a:lnSpc>
                          <a:spcPct val="100000"/>
                        </a:lnSpc>
                        <a:spcBef>
                          <a:spcPts val="0"/>
                        </a:spcBef>
                        <a:spcAft>
                          <a:spcPts val="0"/>
                        </a:spcAft>
                      </a:pPr>
                      <a:endParaRPr lang="en-US" sz="1600" b="0" i="0" u="none" strike="noStrike" dirty="0">
                        <a:solidFill>
                          <a:srgbClr val="071D49"/>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algn="l"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Black or African American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35/50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70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39/58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67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925647853"/>
                  </a:ext>
                </a:extLst>
              </a:tr>
              <a:tr h="0">
                <a:tc>
                  <a:txBody>
                    <a:bodyPr/>
                    <a:lstStyle/>
                    <a:p>
                      <a:pPr marL="0" algn="l" fontAlgn="b">
                        <a:lnSpc>
                          <a:spcPct val="100000"/>
                        </a:lnSpc>
                        <a:spcBef>
                          <a:spcPts val="0"/>
                        </a:spcBef>
                        <a:spcAft>
                          <a:spcPts val="0"/>
                        </a:spcAft>
                      </a:pPr>
                      <a:endParaRPr lang="en-US" sz="1600" b="0" i="0" u="none" strike="noStrike" dirty="0">
                        <a:solidFill>
                          <a:srgbClr val="071D49"/>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algn="l"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Asian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10/13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77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11/13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85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586818107"/>
                  </a:ext>
                </a:extLst>
              </a:tr>
              <a:tr h="0">
                <a:tc>
                  <a:txBody>
                    <a:bodyPr/>
                    <a:lstStyle/>
                    <a:p>
                      <a:pPr marL="0" algn="l" fontAlgn="b">
                        <a:lnSpc>
                          <a:spcPct val="100000"/>
                        </a:lnSpc>
                        <a:spcBef>
                          <a:spcPts val="0"/>
                        </a:spcBef>
                        <a:spcAft>
                          <a:spcPts val="0"/>
                        </a:spcAft>
                      </a:pPr>
                      <a:endParaRPr lang="en-US" sz="1600" b="0" i="0" u="none" strike="noStrike" dirty="0">
                        <a:solidFill>
                          <a:srgbClr val="071D49"/>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algn="l"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Other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8/9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89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8/12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67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914515016"/>
                  </a:ext>
                </a:extLst>
              </a:tr>
            </a:tbl>
          </a:graphicData>
        </a:graphic>
      </p:graphicFrame>
      <p:sp>
        <p:nvSpPr>
          <p:cNvPr id="7" name="Text Placeholder 22">
            <a:extLst>
              <a:ext uri="{FF2B5EF4-FFF2-40B4-BE49-F238E27FC236}">
                <a16:creationId xmlns:a16="http://schemas.microsoft.com/office/drawing/2014/main" id="{F634BB7E-BA21-4050-A0B7-10DE1038FEAC}"/>
              </a:ext>
            </a:extLst>
          </p:cNvPr>
          <p:cNvSpPr txBox="1">
            <a:spLocks/>
          </p:cNvSpPr>
          <p:nvPr/>
        </p:nvSpPr>
        <p:spPr bwMode="auto">
          <a:xfrm>
            <a:off x="6538913" y="6419850"/>
            <a:ext cx="5203825"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sz="20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r"/>
            <a:r>
              <a:rPr lang="en-US" sz="800" kern="0" dirty="0"/>
              <a:t>Ait-Khaled et al. EACS 2019; Basel, Switzerland. Slides PS7/2.</a:t>
            </a:r>
          </a:p>
        </p:txBody>
      </p:sp>
    </p:spTree>
    <p:extLst>
      <p:ext uri="{BB962C8B-B14F-4D97-AF65-F5344CB8AC3E}">
        <p14:creationId xmlns:p14="http://schemas.microsoft.com/office/powerpoint/2010/main" val="17079300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8A261-B602-4ED2-B487-6A5A7B322D3B}"/>
              </a:ext>
            </a:extLst>
          </p:cNvPr>
          <p:cNvSpPr>
            <a:spLocks noGrp="1"/>
          </p:cNvSpPr>
          <p:nvPr>
            <p:ph type="title"/>
          </p:nvPr>
        </p:nvSpPr>
        <p:spPr/>
        <p:txBody>
          <a:bodyPr/>
          <a:lstStyle/>
          <a:p>
            <a:r>
              <a:rPr lang="en-US" dirty="0"/>
              <a:t>Frequency of All Adverse Events by Subgroup: Week 48 Analysis</a:t>
            </a:r>
          </a:p>
        </p:txBody>
      </p:sp>
      <p:sp>
        <p:nvSpPr>
          <p:cNvPr id="3" name="Slide Number Placeholder 2">
            <a:extLst>
              <a:ext uri="{FF2B5EF4-FFF2-40B4-BE49-F238E27FC236}">
                <a16:creationId xmlns:a16="http://schemas.microsoft.com/office/drawing/2014/main" id="{D78FD3F3-D464-49BF-92F1-FE34233038BF}"/>
              </a:ext>
            </a:extLst>
          </p:cNvPr>
          <p:cNvSpPr>
            <a:spLocks noGrp="1"/>
          </p:cNvSpPr>
          <p:nvPr>
            <p:ph type="sldNum" sz="quarter" idx="4"/>
          </p:nvPr>
        </p:nvSpPr>
        <p:spPr/>
        <p:txBody>
          <a:bodyPr/>
          <a:lstStyle/>
          <a:p>
            <a:fld id="{724AC3FD-09E3-4FF5-A0F9-A72F20D7F301}" type="slidenum">
              <a:rPr lang="en-GB" smtClean="0"/>
              <a:pPr/>
              <a:t>13</a:t>
            </a:fld>
            <a:endParaRPr lang="en-GB" dirty="0"/>
          </a:p>
        </p:txBody>
      </p:sp>
      <p:graphicFrame>
        <p:nvGraphicFramePr>
          <p:cNvPr id="5" name="Content Placeholder 5">
            <a:extLst>
              <a:ext uri="{FF2B5EF4-FFF2-40B4-BE49-F238E27FC236}">
                <a16:creationId xmlns:a16="http://schemas.microsoft.com/office/drawing/2014/main" id="{04DDAE0B-D81E-40B7-B1A5-DC4F3A5B6C7D}"/>
              </a:ext>
            </a:extLst>
          </p:cNvPr>
          <p:cNvGraphicFramePr>
            <a:graphicFrameLocks/>
          </p:cNvGraphicFramePr>
          <p:nvPr>
            <p:extLst>
              <p:ext uri="{D42A27DB-BD31-4B8C-83A1-F6EECF244321}">
                <p14:modId xmlns:p14="http://schemas.microsoft.com/office/powerpoint/2010/main" val="3972059570"/>
              </p:ext>
            </p:extLst>
          </p:nvPr>
        </p:nvGraphicFramePr>
        <p:xfrm>
          <a:off x="990601" y="1378128"/>
          <a:ext cx="10210799" cy="2346960"/>
        </p:xfrm>
        <a:graphic>
          <a:graphicData uri="http://schemas.openxmlformats.org/drawingml/2006/table">
            <a:tbl>
              <a:tblPr>
                <a:tableStyleId>{2D5ABB26-0587-4C30-8999-92F81FD0307C}</a:tableStyleId>
              </a:tblPr>
              <a:tblGrid>
                <a:gridCol w="2084039">
                  <a:extLst>
                    <a:ext uri="{9D8B030D-6E8A-4147-A177-3AD203B41FA5}">
                      <a16:colId xmlns:a16="http://schemas.microsoft.com/office/drawing/2014/main" val="20000"/>
                    </a:ext>
                  </a:extLst>
                </a:gridCol>
                <a:gridCol w="2335560">
                  <a:extLst>
                    <a:ext uri="{9D8B030D-6E8A-4147-A177-3AD203B41FA5}">
                      <a16:colId xmlns:a16="http://schemas.microsoft.com/office/drawing/2014/main" val="3625494008"/>
                    </a:ext>
                  </a:extLst>
                </a:gridCol>
                <a:gridCol w="1754607">
                  <a:extLst>
                    <a:ext uri="{9D8B030D-6E8A-4147-A177-3AD203B41FA5}">
                      <a16:colId xmlns:a16="http://schemas.microsoft.com/office/drawing/2014/main" val="20001"/>
                    </a:ext>
                  </a:extLst>
                </a:gridCol>
                <a:gridCol w="1217193">
                  <a:extLst>
                    <a:ext uri="{9D8B030D-6E8A-4147-A177-3AD203B41FA5}">
                      <a16:colId xmlns:a16="http://schemas.microsoft.com/office/drawing/2014/main" val="4081804324"/>
                    </a:ext>
                  </a:extLst>
                </a:gridCol>
                <a:gridCol w="1773438">
                  <a:extLst>
                    <a:ext uri="{9D8B030D-6E8A-4147-A177-3AD203B41FA5}">
                      <a16:colId xmlns:a16="http://schemas.microsoft.com/office/drawing/2014/main" val="20002"/>
                    </a:ext>
                  </a:extLst>
                </a:gridCol>
                <a:gridCol w="1045962">
                  <a:extLst>
                    <a:ext uri="{9D8B030D-6E8A-4147-A177-3AD203B41FA5}">
                      <a16:colId xmlns:a16="http://schemas.microsoft.com/office/drawing/2014/main" val="2770635519"/>
                    </a:ext>
                  </a:extLst>
                </a:gridCol>
              </a:tblGrid>
              <a:tr h="0">
                <a:tc>
                  <a:txBody>
                    <a:bodyPr/>
                    <a:lstStyle/>
                    <a:p>
                      <a:pPr algn="l" fontAlgn="b">
                        <a:lnSpc>
                          <a:spcPct val="100000"/>
                        </a:lnSpc>
                        <a:spcBef>
                          <a:spcPts val="0"/>
                        </a:spcBef>
                        <a:spcAft>
                          <a:spcPts val="0"/>
                        </a:spcAft>
                      </a:pPr>
                      <a:endParaRPr lang="en-US" sz="1600" b="1" i="0" u="none" strike="noStrike" dirty="0">
                        <a:solidFill>
                          <a:schemeClr val="tx1"/>
                        </a:solidFill>
                        <a:latin typeface="Arial" panose="020B0604020202020204" pitchFamily="34" charset="0"/>
                        <a:cs typeface="Arial" panose="020B0604020202020204" pitchFamily="34" charset="0"/>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0000"/>
                        </a:lnSpc>
                        <a:spcBef>
                          <a:spcPts val="0"/>
                        </a:spcBef>
                        <a:spcAft>
                          <a:spcPts val="0"/>
                        </a:spcAft>
                      </a:pPr>
                      <a:endParaRPr lang="en-GB" sz="1600" b="1" dirty="0">
                        <a:solidFill>
                          <a:schemeClr val="tx1"/>
                        </a:solidFill>
                        <a:latin typeface="Arial" panose="020B0604020202020204" pitchFamily="34" charset="0"/>
                        <a:cs typeface="Arial" panose="020B0604020202020204" pitchFamily="34" charset="0"/>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lnSpc>
                          <a:spcPct val="100000"/>
                        </a:lnSpc>
                        <a:spcBef>
                          <a:spcPts val="0"/>
                        </a:spcBef>
                        <a:spcAft>
                          <a:spcPts val="0"/>
                        </a:spcAft>
                      </a:pPr>
                      <a:r>
                        <a:rPr lang="en-GB" sz="1600" b="1" dirty="0">
                          <a:solidFill>
                            <a:schemeClr val="bg1"/>
                          </a:solidFill>
                          <a:latin typeface="Arial" panose="020B0604020202020204" pitchFamily="34" charset="0"/>
                          <a:cs typeface="Arial" panose="020B0604020202020204" pitchFamily="34" charset="0"/>
                        </a:rPr>
                        <a:t>DTG/3TC</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F5F"/>
                    </a:solidFill>
                  </a:tcPr>
                </a:tc>
                <a:tc hMerge="1">
                  <a:txBody>
                    <a:bodyPr/>
                    <a:lstStyle/>
                    <a:p>
                      <a:pPr algn="ctr">
                        <a:lnSpc>
                          <a:spcPct val="100000"/>
                        </a:lnSpc>
                        <a:spcBef>
                          <a:spcPts val="0"/>
                        </a:spcBef>
                        <a:spcAft>
                          <a:spcPts val="0"/>
                        </a:spcAft>
                      </a:pPr>
                      <a:endParaRPr lang="en-GB" sz="1200" b="1" dirty="0">
                        <a:solidFill>
                          <a:schemeClr val="bg1"/>
                        </a:solidFill>
                        <a:latin typeface="Arial" panose="020B0604020202020204" pitchFamily="34" charset="0"/>
                        <a:cs typeface="Arial" panose="020B0604020202020204" pitchFamily="34" charset="0"/>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F5F"/>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u="none" strike="noStrike" cap="none" normalizeH="0" dirty="0">
                          <a:ln>
                            <a:noFill/>
                          </a:ln>
                          <a:solidFill>
                            <a:schemeClr val="bg1"/>
                          </a:solidFill>
                          <a:effectLst/>
                          <a:latin typeface="Arial" panose="020B0604020202020204" pitchFamily="34" charset="0"/>
                          <a:cs typeface="Arial" panose="020B0604020202020204" pitchFamily="34" charset="0"/>
                        </a:rPr>
                        <a:t>TAF-based regimens</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6600"/>
                    </a:solidFill>
                  </a:tcPr>
                </a:tc>
                <a:tc hMerge="1">
                  <a:txBody>
                    <a:bodyPr/>
                    <a:lstStyle/>
                    <a:p>
                      <a:pPr algn="ctr">
                        <a:lnSpc>
                          <a:spcPct val="100000"/>
                        </a:lnSpc>
                        <a:spcBef>
                          <a:spcPts val="0"/>
                        </a:spcBef>
                        <a:spcAft>
                          <a:spcPts val="0"/>
                        </a:spcAft>
                      </a:pPr>
                      <a:endParaRPr lang="en-GB" sz="1200" b="1" dirty="0">
                        <a:solidFill>
                          <a:schemeClr val="bg1"/>
                        </a:solidFill>
                        <a:latin typeface="Arial" panose="020B0604020202020204" pitchFamily="34" charset="0"/>
                        <a:cs typeface="Arial" panose="020B0604020202020204" pitchFamily="34" charset="0"/>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6600"/>
                    </a:solidFill>
                  </a:tcPr>
                </a:tc>
                <a:extLst>
                  <a:ext uri="{0D108BD9-81ED-4DB2-BD59-A6C34878D82A}">
                    <a16:rowId xmlns:a16="http://schemas.microsoft.com/office/drawing/2014/main" val="872469193"/>
                  </a:ext>
                </a:extLst>
              </a:tr>
              <a:tr h="0">
                <a:tc>
                  <a:txBody>
                    <a:bodyPr/>
                    <a:lstStyle/>
                    <a:p>
                      <a:pPr algn="l" fontAlgn="b">
                        <a:lnSpc>
                          <a:spcPct val="100000"/>
                        </a:lnSpc>
                        <a:spcBef>
                          <a:spcPts val="0"/>
                        </a:spcBef>
                        <a:spcAft>
                          <a:spcPts val="0"/>
                        </a:spcAft>
                      </a:pPr>
                      <a:r>
                        <a:rPr lang="en-US" sz="1600" b="1" i="0" u="none" strike="noStrike" dirty="0">
                          <a:solidFill>
                            <a:srgbClr val="071D49"/>
                          </a:solidFill>
                          <a:latin typeface="Arial" panose="020B0604020202020204" pitchFamily="34" charset="0"/>
                          <a:cs typeface="Arial" panose="020B0604020202020204" pitchFamily="34" charset="0"/>
                        </a:rPr>
                        <a:t>Variable</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0000"/>
                        </a:lnSpc>
                        <a:spcBef>
                          <a:spcPts val="0"/>
                        </a:spcBef>
                        <a:spcAft>
                          <a:spcPts val="0"/>
                        </a:spcAft>
                      </a:pPr>
                      <a:r>
                        <a:rPr lang="en-GB" sz="1600" b="1" dirty="0">
                          <a:solidFill>
                            <a:srgbClr val="071D49"/>
                          </a:solidFill>
                          <a:latin typeface="Arial" panose="020B0604020202020204" pitchFamily="34" charset="0"/>
                          <a:cs typeface="Arial" panose="020B0604020202020204" pitchFamily="34" charset="0"/>
                        </a:rPr>
                        <a:t>Subgroup</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Bef>
                          <a:spcPts val="0"/>
                        </a:spcBef>
                        <a:spcAft>
                          <a:spcPts val="0"/>
                        </a:spcAft>
                      </a:pPr>
                      <a:r>
                        <a:rPr lang="en-GB" sz="1600" b="1" dirty="0">
                          <a:solidFill>
                            <a:schemeClr val="bg1"/>
                          </a:solidFill>
                          <a:latin typeface="Arial" panose="020B0604020202020204" pitchFamily="34" charset="0"/>
                          <a:cs typeface="Arial" panose="020B0604020202020204" pitchFamily="34" charset="0"/>
                        </a:rPr>
                        <a:t>n/N</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F5F"/>
                    </a:solidFill>
                  </a:tcPr>
                </a:tc>
                <a:tc>
                  <a:txBody>
                    <a:bodyPr/>
                    <a:lstStyle/>
                    <a:p>
                      <a:pPr algn="ctr">
                        <a:lnSpc>
                          <a:spcPct val="100000"/>
                        </a:lnSpc>
                        <a:spcBef>
                          <a:spcPts val="0"/>
                        </a:spcBef>
                        <a:spcAft>
                          <a:spcPts val="0"/>
                        </a:spcAft>
                      </a:pPr>
                      <a:r>
                        <a:rPr lang="en-GB" sz="1600" b="1" dirty="0">
                          <a:solidFill>
                            <a:schemeClr val="bg1"/>
                          </a:solidFill>
                          <a:latin typeface="Arial" panose="020B0604020202020204" pitchFamily="34" charset="0"/>
                          <a:cs typeface="Arial" panose="020B0604020202020204" pitchFamily="34" charset="0"/>
                        </a:rPr>
                        <a:t>%</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F5F"/>
                    </a:solidFill>
                  </a:tcPr>
                </a:tc>
                <a:tc>
                  <a:txBody>
                    <a:bodyPr/>
                    <a:lstStyle/>
                    <a:p>
                      <a:pPr algn="ctr">
                        <a:lnSpc>
                          <a:spcPct val="100000"/>
                        </a:lnSpc>
                        <a:spcBef>
                          <a:spcPts val="0"/>
                        </a:spcBef>
                        <a:spcAft>
                          <a:spcPts val="0"/>
                        </a:spcAft>
                      </a:pPr>
                      <a:r>
                        <a:rPr lang="en-GB" sz="1600" b="1" dirty="0">
                          <a:solidFill>
                            <a:schemeClr val="bg1"/>
                          </a:solidFill>
                          <a:latin typeface="Arial" panose="020B0604020202020204" pitchFamily="34" charset="0"/>
                          <a:cs typeface="Arial" panose="020B0604020202020204" pitchFamily="34" charset="0"/>
                        </a:rPr>
                        <a:t>n/N</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6600"/>
                    </a:solidFill>
                  </a:tcPr>
                </a:tc>
                <a:tc>
                  <a:txBody>
                    <a:bodyPr/>
                    <a:lstStyle/>
                    <a:p>
                      <a:pPr algn="ctr">
                        <a:lnSpc>
                          <a:spcPct val="100000"/>
                        </a:lnSpc>
                        <a:spcBef>
                          <a:spcPts val="0"/>
                        </a:spcBef>
                        <a:spcAft>
                          <a:spcPts val="0"/>
                        </a:spcAft>
                      </a:pPr>
                      <a:r>
                        <a:rPr lang="en-GB" sz="1600" b="1" dirty="0">
                          <a:solidFill>
                            <a:schemeClr val="bg1"/>
                          </a:solidFill>
                          <a:latin typeface="Arial" panose="020B0604020202020204" pitchFamily="34" charset="0"/>
                          <a:cs typeface="Arial" panose="020B0604020202020204" pitchFamily="34" charset="0"/>
                        </a:rPr>
                        <a:t>%</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6600"/>
                    </a:solidFill>
                  </a:tcPr>
                </a:tc>
                <a:extLst>
                  <a:ext uri="{0D108BD9-81ED-4DB2-BD59-A6C34878D82A}">
                    <a16:rowId xmlns:a16="http://schemas.microsoft.com/office/drawing/2014/main" val="10000"/>
                  </a:ext>
                </a:extLst>
              </a:tr>
              <a:tr h="0">
                <a:tc rowSpan="3">
                  <a:txBody>
                    <a:bodyPr/>
                    <a:lstStyle/>
                    <a:p>
                      <a:pPr marL="0" algn="l"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Baseline third agent class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l"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INSTI</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224/289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78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227/296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77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925647853"/>
                  </a:ext>
                </a:extLst>
              </a:tr>
              <a:tr h="0">
                <a:tc vMerge="1">
                  <a:txBody>
                    <a:bodyPr/>
                    <a:lstStyle/>
                    <a:p>
                      <a:pPr marL="0" algn="l" fontAlgn="b">
                        <a:lnSpc>
                          <a:spcPct val="100000"/>
                        </a:lnSpc>
                        <a:spcBef>
                          <a:spcPts val="0"/>
                        </a:spcBef>
                        <a:spcAft>
                          <a:spcPts val="0"/>
                        </a:spcAft>
                      </a:pPr>
                      <a:endParaRPr lang="en-US" sz="1600" b="0" i="0" u="none" strike="noStrike" dirty="0">
                        <a:solidFill>
                          <a:srgbClr val="071D49"/>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l"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NNRTI</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44/51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86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40/47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85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586818107"/>
                  </a:ext>
                </a:extLst>
              </a:tr>
              <a:tr h="0">
                <a:tc vMerge="1">
                  <a:txBody>
                    <a:bodyPr/>
                    <a:lstStyle/>
                    <a:p>
                      <a:pPr marL="0" algn="l" fontAlgn="b">
                        <a:lnSpc>
                          <a:spcPct val="100000"/>
                        </a:lnSpc>
                        <a:spcBef>
                          <a:spcPts val="0"/>
                        </a:spcBef>
                        <a:spcAft>
                          <a:spcPts val="0"/>
                        </a:spcAft>
                      </a:pPr>
                      <a:endParaRPr lang="en-US" sz="1600" b="0" i="0" u="none" strike="noStrike" dirty="0">
                        <a:solidFill>
                          <a:srgbClr val="071D49"/>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algn="l"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PI</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27/29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93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25/28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89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914515016"/>
                  </a:ext>
                </a:extLst>
              </a:tr>
              <a:tr h="0">
                <a:tc rowSpan="2">
                  <a:txBody>
                    <a:bodyPr/>
                    <a:lstStyle/>
                    <a:p>
                      <a:pPr marL="0" algn="l"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Baseline CD4+ cell count, cells/mm</a:t>
                      </a:r>
                      <a:r>
                        <a:rPr lang="en-US" sz="1600" b="0" i="0" u="none" strike="noStrike" baseline="30000" dirty="0">
                          <a:solidFill>
                            <a:srgbClr val="071D49"/>
                          </a:solidFill>
                          <a:latin typeface="Arial" panose="020B0604020202020204" pitchFamily="34" charset="0"/>
                          <a:cs typeface="Arial" panose="020B0604020202020204" pitchFamily="34" charset="0"/>
                        </a:rPr>
                        <a:t>3</a:t>
                      </a:r>
                      <a:endParaRPr lang="en-US" sz="1600" b="0" i="0" u="none" strike="noStrike" dirty="0">
                        <a:solidFill>
                          <a:srgbClr val="071D49"/>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&lt;350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26/35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74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23/30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77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5029234"/>
                  </a:ext>
                </a:extLst>
              </a:tr>
              <a:tr h="221372">
                <a:tc vMerge="1">
                  <a:txBody>
                    <a:bodyPr/>
                    <a:lstStyle/>
                    <a:p>
                      <a:pPr marL="0" algn="l" fontAlgn="b">
                        <a:lnSpc>
                          <a:spcPct val="100000"/>
                        </a:lnSpc>
                        <a:spcBef>
                          <a:spcPts val="0"/>
                        </a:spcBef>
                        <a:spcAft>
                          <a:spcPts val="0"/>
                        </a:spcAft>
                      </a:pPr>
                      <a:endParaRPr lang="en-US" sz="1600" b="0" i="0" u="none" strike="noStrike" dirty="0">
                        <a:solidFill>
                          <a:srgbClr val="071D49"/>
                        </a:solidFill>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1219170" rtl="0" eaLnBrk="1" fontAlgn="b" latinLnBrk="0" hangingPunct="1">
                        <a:lnSpc>
                          <a:spcPct val="100000"/>
                        </a:lnSpc>
                        <a:spcBef>
                          <a:spcPts val="0"/>
                        </a:spcBef>
                        <a:spcAft>
                          <a:spcPts val="0"/>
                        </a:spcAft>
                        <a:buClrTx/>
                        <a:buSzTx/>
                        <a:buFontTx/>
                        <a:buNone/>
                        <a:tabLst/>
                        <a:defRPr/>
                      </a:pPr>
                      <a:r>
                        <a:rPr lang="en-US" sz="1600" b="0" i="0" u="none" strike="noStrike" dirty="0">
                          <a:solidFill>
                            <a:srgbClr val="071D49"/>
                          </a:solidFill>
                          <a:latin typeface="Arial" panose="020B0604020202020204" pitchFamily="34" charset="0"/>
                          <a:cs typeface="Arial" panose="020B0604020202020204" pitchFamily="34" charset="0"/>
                        </a:rPr>
                        <a:t>≥350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269/334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81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269/341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lnSpc>
                          <a:spcPct val="100000"/>
                        </a:lnSpc>
                        <a:spcBef>
                          <a:spcPts val="0"/>
                        </a:spcBef>
                        <a:spcAft>
                          <a:spcPts val="0"/>
                        </a:spcAft>
                      </a:pPr>
                      <a:r>
                        <a:rPr lang="en-US" sz="1600" b="0" i="0" u="none" strike="noStrike" dirty="0">
                          <a:solidFill>
                            <a:srgbClr val="071D49"/>
                          </a:solidFill>
                          <a:latin typeface="Arial" panose="020B0604020202020204" pitchFamily="34" charset="0"/>
                          <a:cs typeface="Arial" panose="020B0604020202020204" pitchFamily="34" charset="0"/>
                        </a:rPr>
                        <a:t>79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73160328"/>
                  </a:ext>
                </a:extLst>
              </a:tr>
            </a:tbl>
          </a:graphicData>
        </a:graphic>
      </p:graphicFrame>
      <p:sp>
        <p:nvSpPr>
          <p:cNvPr id="7" name="Text Placeholder 22">
            <a:extLst>
              <a:ext uri="{FF2B5EF4-FFF2-40B4-BE49-F238E27FC236}">
                <a16:creationId xmlns:a16="http://schemas.microsoft.com/office/drawing/2014/main" id="{F634BB7E-BA21-4050-A0B7-10DE1038FEAC}"/>
              </a:ext>
            </a:extLst>
          </p:cNvPr>
          <p:cNvSpPr txBox="1">
            <a:spLocks/>
          </p:cNvSpPr>
          <p:nvPr/>
        </p:nvSpPr>
        <p:spPr bwMode="auto">
          <a:xfrm>
            <a:off x="6538913" y="6419850"/>
            <a:ext cx="5203825"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sz="20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r"/>
            <a:r>
              <a:rPr lang="en-US" sz="800" kern="0" dirty="0"/>
              <a:t>Ait-Khaled et al. EACS 2019; Basel, Switzerland. Slides PS7/2.</a:t>
            </a:r>
          </a:p>
        </p:txBody>
      </p:sp>
    </p:spTree>
    <p:extLst>
      <p:ext uri="{BB962C8B-B14F-4D97-AF65-F5344CB8AC3E}">
        <p14:creationId xmlns:p14="http://schemas.microsoft.com/office/powerpoint/2010/main" val="15503948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62464DCC-FACA-46BB-9593-B628A7F839C2}"/>
              </a:ext>
            </a:extLst>
          </p:cNvPr>
          <p:cNvGrpSpPr/>
          <p:nvPr/>
        </p:nvGrpSpPr>
        <p:grpSpPr>
          <a:xfrm>
            <a:off x="1573900" y="1229175"/>
            <a:ext cx="4860758" cy="2133496"/>
            <a:chOff x="964156" y="1594164"/>
            <a:chExt cx="4860758" cy="2347216"/>
          </a:xfrm>
        </p:grpSpPr>
        <p:graphicFrame>
          <p:nvGraphicFramePr>
            <p:cNvPr id="10" name="Chart 10">
              <a:extLst>
                <a:ext uri="{FF2B5EF4-FFF2-40B4-BE49-F238E27FC236}">
                  <a16:creationId xmlns:a16="http://schemas.microsoft.com/office/drawing/2014/main" id="{2EEADA86-2659-445C-9F40-4B3574F13928}"/>
                </a:ext>
              </a:extLst>
            </p:cNvPr>
            <p:cNvGraphicFramePr>
              <a:graphicFrameLocks/>
            </p:cNvGraphicFramePr>
            <p:nvPr>
              <p:extLst>
                <p:ext uri="{D42A27DB-BD31-4B8C-83A1-F6EECF244321}">
                  <p14:modId xmlns:p14="http://schemas.microsoft.com/office/powerpoint/2010/main" val="2340466014"/>
                </p:ext>
              </p:extLst>
            </p:nvPr>
          </p:nvGraphicFramePr>
          <p:xfrm>
            <a:off x="964156" y="1594164"/>
            <a:ext cx="4860758" cy="2042280"/>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a:extLst>
                <a:ext uri="{FF2B5EF4-FFF2-40B4-BE49-F238E27FC236}">
                  <a16:creationId xmlns:a16="http://schemas.microsoft.com/office/drawing/2014/main" id="{C1F71C1E-331C-48A9-9AF1-51BF306F0CC2}"/>
                </a:ext>
              </a:extLst>
            </p:cNvPr>
            <p:cNvSpPr txBox="1"/>
            <p:nvPr/>
          </p:nvSpPr>
          <p:spPr>
            <a:xfrm>
              <a:off x="2748658" y="3094861"/>
              <a:ext cx="1498433" cy="846519"/>
            </a:xfrm>
            <a:prstGeom prst="rect">
              <a:avLst/>
            </a:prstGeom>
            <a:noFill/>
          </p:spPr>
          <p:txBody>
            <a:bodyPr wrap="square" rtlCol="0" anchor="t">
              <a:spAutoFit/>
            </a:bodyPr>
            <a:lstStyle/>
            <a:p>
              <a:pPr algn="ctr" fontAlgn="auto">
                <a:spcBef>
                  <a:spcPts val="0"/>
                </a:spcBef>
                <a:spcAft>
                  <a:spcPts val="0"/>
                </a:spcAft>
                <a:buClrTx/>
                <a:buFontTx/>
                <a:buNone/>
              </a:pPr>
              <a:r>
                <a:rPr lang="en-US" sz="1100" dirty="0">
                  <a:solidFill>
                    <a:srgbClr val="071D49"/>
                  </a:solidFill>
                  <a:latin typeface="Arial" panose="020B0604020202020204" pitchFamily="34" charset="0"/>
                  <a:cs typeface="Arial" panose="020B0604020202020204" pitchFamily="34" charset="0"/>
                </a:rPr>
                <a:t>eGFR from creatinine, </a:t>
              </a:r>
              <a:br>
                <a:rPr lang="en-US" sz="1100" dirty="0">
                  <a:solidFill>
                    <a:srgbClr val="071D49"/>
                  </a:solidFill>
                  <a:latin typeface="Arial" panose="020B0604020202020204" pitchFamily="34" charset="0"/>
                  <a:cs typeface="Arial" panose="020B0604020202020204" pitchFamily="34" charset="0"/>
                </a:rPr>
              </a:br>
              <a:r>
                <a:rPr lang="en-US" sz="1100" dirty="0">
                  <a:solidFill>
                    <a:srgbClr val="071D49"/>
                  </a:solidFill>
                  <a:latin typeface="Arial" panose="020B0604020202020204" pitchFamily="34" charset="0"/>
                  <a:cs typeface="Arial" panose="020B0604020202020204" pitchFamily="34" charset="0"/>
                </a:rPr>
                <a:t>CKD-EPI </a:t>
              </a:r>
              <a:br>
                <a:rPr lang="en-US" sz="1100" dirty="0">
                  <a:solidFill>
                    <a:srgbClr val="071D49"/>
                  </a:solidFill>
                  <a:latin typeface="Arial" panose="020B0604020202020204" pitchFamily="34" charset="0"/>
                  <a:cs typeface="Arial" panose="020B0604020202020204" pitchFamily="34" charset="0"/>
                </a:rPr>
              </a:br>
              <a:r>
                <a:rPr lang="en-US" sz="1100" dirty="0">
                  <a:solidFill>
                    <a:srgbClr val="071D49"/>
                  </a:solidFill>
                  <a:latin typeface="Arial" panose="020B0604020202020204" pitchFamily="34" charset="0"/>
                  <a:cs typeface="Arial" panose="020B0604020202020204" pitchFamily="34" charset="0"/>
                </a:rPr>
                <a:t>(mL/min/1.73 m</a:t>
              </a:r>
              <a:r>
                <a:rPr lang="en-US" sz="1100" baseline="30000" dirty="0">
                  <a:solidFill>
                    <a:srgbClr val="071D49"/>
                  </a:solidFill>
                  <a:latin typeface="Arial" panose="020B0604020202020204" pitchFamily="34" charset="0"/>
                  <a:cs typeface="Arial" panose="020B0604020202020204" pitchFamily="34" charset="0"/>
                </a:rPr>
                <a:t>2</a:t>
              </a:r>
              <a:r>
                <a:rPr lang="en-US" sz="1100" dirty="0">
                  <a:solidFill>
                    <a:srgbClr val="071D49"/>
                  </a:solidFill>
                  <a:latin typeface="Arial" panose="020B0604020202020204" pitchFamily="34" charset="0"/>
                  <a:cs typeface="Arial" panose="020B0604020202020204" pitchFamily="34" charset="0"/>
                </a:rPr>
                <a:t>)</a:t>
              </a:r>
            </a:p>
          </p:txBody>
        </p:sp>
        <p:sp>
          <p:nvSpPr>
            <p:cNvPr id="12" name="TextBox 11">
              <a:extLst>
                <a:ext uri="{FF2B5EF4-FFF2-40B4-BE49-F238E27FC236}">
                  <a16:creationId xmlns:a16="http://schemas.microsoft.com/office/drawing/2014/main" id="{7E92FEB3-EACD-4A89-93C1-093B516A9F7C}"/>
                </a:ext>
              </a:extLst>
            </p:cNvPr>
            <p:cNvSpPr txBox="1"/>
            <p:nvPr/>
          </p:nvSpPr>
          <p:spPr>
            <a:xfrm>
              <a:off x="1850289" y="3094861"/>
              <a:ext cx="899551" cy="430887"/>
            </a:xfrm>
            <a:prstGeom prst="rect">
              <a:avLst/>
            </a:prstGeom>
            <a:noFill/>
          </p:spPr>
          <p:txBody>
            <a:bodyPr wrap="square" rtlCol="0" anchor="t">
              <a:spAutoFit/>
            </a:bodyPr>
            <a:lstStyle/>
            <a:p>
              <a:pPr algn="ctr" fontAlgn="auto">
                <a:spcBef>
                  <a:spcPts val="0"/>
                </a:spcBef>
                <a:spcAft>
                  <a:spcPts val="0"/>
                </a:spcAft>
                <a:buClrTx/>
                <a:buFontTx/>
                <a:buNone/>
              </a:pPr>
              <a:r>
                <a:rPr lang="en-US" sz="1100" dirty="0">
                  <a:solidFill>
                    <a:srgbClr val="071D49"/>
                  </a:solidFill>
                  <a:latin typeface="Arial" panose="020B0604020202020204" pitchFamily="34" charset="0"/>
                  <a:cs typeface="Arial" panose="020B0604020202020204" pitchFamily="34" charset="0"/>
                </a:rPr>
                <a:t>Creatinine</a:t>
              </a:r>
            </a:p>
            <a:p>
              <a:pPr algn="ctr" fontAlgn="auto">
                <a:spcBef>
                  <a:spcPts val="0"/>
                </a:spcBef>
                <a:spcAft>
                  <a:spcPts val="0"/>
                </a:spcAft>
                <a:buClrTx/>
                <a:buFontTx/>
                <a:buNone/>
              </a:pPr>
              <a:r>
                <a:rPr lang="en-US" sz="1100" dirty="0">
                  <a:solidFill>
                    <a:srgbClr val="071D49"/>
                  </a:solidFill>
                  <a:latin typeface="Arial" panose="020B0604020202020204" pitchFamily="34" charset="0"/>
                  <a:cs typeface="Arial" panose="020B0604020202020204" pitchFamily="34" charset="0"/>
                </a:rPr>
                <a:t>(µmol/L)</a:t>
              </a:r>
            </a:p>
          </p:txBody>
        </p:sp>
        <p:sp>
          <p:nvSpPr>
            <p:cNvPr id="22" name="TextBox 21">
              <a:extLst>
                <a:ext uri="{FF2B5EF4-FFF2-40B4-BE49-F238E27FC236}">
                  <a16:creationId xmlns:a16="http://schemas.microsoft.com/office/drawing/2014/main" id="{37E9AFF9-254E-442A-B578-F1CA8B178634}"/>
                </a:ext>
              </a:extLst>
            </p:cNvPr>
            <p:cNvSpPr txBox="1"/>
            <p:nvPr/>
          </p:nvSpPr>
          <p:spPr>
            <a:xfrm>
              <a:off x="4029639" y="3094861"/>
              <a:ext cx="1560915" cy="600164"/>
            </a:xfrm>
            <a:prstGeom prst="rect">
              <a:avLst/>
            </a:prstGeom>
            <a:noFill/>
          </p:spPr>
          <p:txBody>
            <a:bodyPr wrap="square" rtlCol="0" anchor="t">
              <a:spAutoFit/>
            </a:bodyPr>
            <a:lstStyle/>
            <a:p>
              <a:pPr algn="ctr" fontAlgn="auto">
                <a:spcBef>
                  <a:spcPts val="0"/>
                </a:spcBef>
                <a:spcAft>
                  <a:spcPts val="0"/>
                </a:spcAft>
                <a:buClrTx/>
                <a:buFontTx/>
                <a:buNone/>
              </a:pPr>
              <a:r>
                <a:rPr lang="en-US" sz="1100" dirty="0">
                  <a:solidFill>
                    <a:srgbClr val="071D49"/>
                  </a:solidFill>
                  <a:latin typeface="Arial" panose="020B0604020202020204" pitchFamily="34" charset="0"/>
                  <a:cs typeface="Arial" panose="020B0604020202020204" pitchFamily="34" charset="0"/>
                </a:rPr>
                <a:t>eGFR from cystatin C, </a:t>
              </a:r>
              <a:br>
                <a:rPr lang="en-US" sz="1100" dirty="0">
                  <a:solidFill>
                    <a:srgbClr val="071D49"/>
                  </a:solidFill>
                  <a:latin typeface="Arial" panose="020B0604020202020204" pitchFamily="34" charset="0"/>
                  <a:cs typeface="Arial" panose="020B0604020202020204" pitchFamily="34" charset="0"/>
                </a:rPr>
              </a:br>
              <a:r>
                <a:rPr lang="en-US" sz="1100" dirty="0">
                  <a:solidFill>
                    <a:srgbClr val="071D49"/>
                  </a:solidFill>
                  <a:latin typeface="Arial" panose="020B0604020202020204" pitchFamily="34" charset="0"/>
                  <a:cs typeface="Arial" panose="020B0604020202020204" pitchFamily="34" charset="0"/>
                </a:rPr>
                <a:t>CKD-EPI (mL/min/1.73 m</a:t>
              </a:r>
              <a:r>
                <a:rPr lang="en-US" sz="1100" baseline="30000" dirty="0">
                  <a:solidFill>
                    <a:srgbClr val="071D49"/>
                  </a:solidFill>
                  <a:latin typeface="Arial" panose="020B0604020202020204" pitchFamily="34" charset="0"/>
                  <a:cs typeface="Arial" panose="020B0604020202020204" pitchFamily="34" charset="0"/>
                </a:rPr>
                <a:t>2</a:t>
              </a:r>
              <a:r>
                <a:rPr lang="en-US" sz="1100" dirty="0">
                  <a:solidFill>
                    <a:srgbClr val="071D49"/>
                  </a:solidFill>
                  <a:latin typeface="Arial" panose="020B0604020202020204" pitchFamily="34" charset="0"/>
                  <a:cs typeface="Arial" panose="020B0604020202020204" pitchFamily="34" charset="0"/>
                </a:rPr>
                <a:t>)</a:t>
              </a:r>
            </a:p>
          </p:txBody>
        </p:sp>
      </p:grpSp>
      <p:sp>
        <p:nvSpPr>
          <p:cNvPr id="2" name="Title 1">
            <a:extLst>
              <a:ext uri="{FF2B5EF4-FFF2-40B4-BE49-F238E27FC236}">
                <a16:creationId xmlns:a16="http://schemas.microsoft.com/office/drawing/2014/main" id="{A863482A-2CB7-4D73-8170-172E47754EAD}"/>
              </a:ext>
            </a:extLst>
          </p:cNvPr>
          <p:cNvSpPr>
            <a:spLocks noGrp="1"/>
          </p:cNvSpPr>
          <p:nvPr>
            <p:ph type="title"/>
          </p:nvPr>
        </p:nvSpPr>
        <p:spPr/>
        <p:txBody>
          <a:bodyPr/>
          <a:lstStyle/>
          <a:p>
            <a:r>
              <a:rPr lang="en-US" dirty="0"/>
              <a:t>Small Changes From Baseline in Renal and Bone Biomarkers </a:t>
            </a:r>
            <a:br>
              <a:rPr lang="en-US" dirty="0"/>
            </a:br>
            <a:r>
              <a:rPr lang="en-US" dirty="0"/>
              <a:t>at Week 48</a:t>
            </a:r>
          </a:p>
        </p:txBody>
      </p:sp>
      <p:sp>
        <p:nvSpPr>
          <p:cNvPr id="3" name="Slide Number Placeholder 2">
            <a:extLst>
              <a:ext uri="{FF2B5EF4-FFF2-40B4-BE49-F238E27FC236}">
                <a16:creationId xmlns:a16="http://schemas.microsoft.com/office/drawing/2014/main" id="{C72C4140-C2DA-43D0-B72D-1B78D7DFFF12}"/>
              </a:ext>
            </a:extLst>
          </p:cNvPr>
          <p:cNvSpPr>
            <a:spLocks noGrp="1"/>
          </p:cNvSpPr>
          <p:nvPr>
            <p:ph type="sldNum" sz="quarter" idx="4"/>
          </p:nvPr>
        </p:nvSpPr>
        <p:spPr/>
        <p:txBody>
          <a:bodyPr/>
          <a:lstStyle/>
          <a:p>
            <a:fld id="{724AC3FD-09E3-4FF5-A0F9-A72F20D7F301}" type="slidenum">
              <a:rPr lang="en-GB" smtClean="0"/>
              <a:pPr/>
              <a:t>14</a:t>
            </a:fld>
            <a:endParaRPr lang="en-GB" dirty="0"/>
          </a:p>
        </p:txBody>
      </p:sp>
      <p:sp>
        <p:nvSpPr>
          <p:cNvPr id="4" name="Text Placeholder 3">
            <a:extLst>
              <a:ext uri="{FF2B5EF4-FFF2-40B4-BE49-F238E27FC236}">
                <a16:creationId xmlns:a16="http://schemas.microsoft.com/office/drawing/2014/main" id="{328ED475-F940-4B04-BAA5-1BEC9973F231}"/>
              </a:ext>
            </a:extLst>
          </p:cNvPr>
          <p:cNvSpPr>
            <a:spLocks noGrp="1"/>
          </p:cNvSpPr>
          <p:nvPr>
            <p:ph type="body" sz="quarter" idx="18"/>
          </p:nvPr>
        </p:nvSpPr>
        <p:spPr>
          <a:xfrm>
            <a:off x="711200" y="5747412"/>
            <a:ext cx="11143488" cy="425654"/>
          </a:xfrm>
        </p:spPr>
        <p:txBody>
          <a:bodyPr/>
          <a:lstStyle/>
          <a:p>
            <a:r>
              <a:rPr lang="en-US" baseline="30000" dirty="0"/>
              <a:t>a</a:t>
            </a:r>
            <a:r>
              <a:rPr lang="en-US" dirty="0"/>
              <a:t>Estimated mean change from baseline at Week 48 in each group calculated from a repeated measures model adjusting for treatment, visit, baseline third agent class, CD4+ cell count (continuous), age (continuous), sex, race, body mass index (continuous), presence of diabetes mellitus, presence of hypertension, baseline biomarker (continuous), treatment-by-visit interaction, and baseline value-by-visit interaction, with visit as the repeated factor. </a:t>
            </a:r>
            <a:r>
              <a:rPr lang="en-US" baseline="30000" dirty="0"/>
              <a:t>b</a:t>
            </a:r>
            <a:r>
              <a:rPr lang="en-US" dirty="0"/>
              <a:t>Based on estimated geometric means ratio of Week 48 vs baseline. Based on the same model as plasma/serum markers except adjusting for log</a:t>
            </a:r>
            <a:r>
              <a:rPr lang="en-US" baseline="-25000" dirty="0"/>
              <a:t>e</a:t>
            </a:r>
            <a:r>
              <a:rPr lang="en-US" dirty="0"/>
              <a:t>-transformed baseline biomarker (continuous). </a:t>
            </a:r>
            <a:r>
              <a:rPr lang="en-US" baseline="30000" dirty="0"/>
              <a:t>c</a:t>
            </a:r>
            <a:r>
              <a:rPr lang="en-US" dirty="0"/>
              <a:t>Estimated mean change from baseline at Week 48 in each group calculated from a repeated measures model adjusting for treatment, visit, baseline third agent class, CD4+ cell count (continuous), age (continuous), sex, race, body mass index (continuous), smoking status, vitamin D use, baseline biomarker (continuous), treatment-by-visit interaction, and baseline value-by-visit interaction, with visit as the repeated factor. </a:t>
            </a:r>
            <a:br>
              <a:rPr lang="en-US" dirty="0"/>
            </a:br>
            <a:r>
              <a:rPr lang="en-US" dirty="0"/>
              <a:t>*</a:t>
            </a:r>
            <a:r>
              <a:rPr lang="en-US" i="1" dirty="0"/>
              <a:t>P</a:t>
            </a:r>
            <a:r>
              <a:rPr lang="en-US" dirty="0"/>
              <a:t>&lt;0.05. **</a:t>
            </a:r>
            <a:r>
              <a:rPr lang="en-US" i="1" dirty="0"/>
              <a:t>P</a:t>
            </a:r>
            <a:r>
              <a:rPr lang="en-US" dirty="0"/>
              <a:t>&lt;0.001.</a:t>
            </a:r>
          </a:p>
        </p:txBody>
      </p:sp>
      <p:graphicFrame>
        <p:nvGraphicFramePr>
          <p:cNvPr id="6" name="Table 5">
            <a:extLst>
              <a:ext uri="{FF2B5EF4-FFF2-40B4-BE49-F238E27FC236}">
                <a16:creationId xmlns:a16="http://schemas.microsoft.com/office/drawing/2014/main" id="{B5EC8DEE-6218-4690-9FA5-02827BB9F7E5}"/>
              </a:ext>
            </a:extLst>
          </p:cNvPr>
          <p:cNvGraphicFramePr>
            <a:graphicFrameLocks noGrp="1"/>
          </p:cNvGraphicFramePr>
          <p:nvPr>
            <p:extLst>
              <p:ext uri="{D42A27DB-BD31-4B8C-83A1-F6EECF244321}">
                <p14:modId xmlns:p14="http://schemas.microsoft.com/office/powerpoint/2010/main" val="1621312463"/>
              </p:ext>
            </p:extLst>
          </p:nvPr>
        </p:nvGraphicFramePr>
        <p:xfrm>
          <a:off x="7246512" y="1230733"/>
          <a:ext cx="2673476" cy="203997"/>
        </p:xfrm>
        <a:graphic>
          <a:graphicData uri="http://schemas.openxmlformats.org/drawingml/2006/table">
            <a:tbl>
              <a:tblPr firstRow="1" bandRow="1">
                <a:tableStyleId>{5C22544A-7EE6-4342-B048-85BDC9FD1C3A}</a:tableStyleId>
              </a:tblPr>
              <a:tblGrid>
                <a:gridCol w="235869">
                  <a:extLst>
                    <a:ext uri="{9D8B030D-6E8A-4147-A177-3AD203B41FA5}">
                      <a16:colId xmlns:a16="http://schemas.microsoft.com/office/drawing/2014/main" val="103938125"/>
                    </a:ext>
                  </a:extLst>
                </a:gridCol>
                <a:gridCol w="2437607">
                  <a:extLst>
                    <a:ext uri="{9D8B030D-6E8A-4147-A177-3AD203B41FA5}">
                      <a16:colId xmlns:a16="http://schemas.microsoft.com/office/drawing/2014/main" val="2626985705"/>
                    </a:ext>
                  </a:extLst>
                </a:gridCol>
              </a:tblGrid>
              <a:tr h="197092">
                <a:tc>
                  <a:txBody>
                    <a:bodyPr/>
                    <a:lstStyle/>
                    <a:p>
                      <a:endParaRPr lang="en-US" sz="1200" b="0" dirty="0">
                        <a:solidFill>
                          <a:srgbClr val="44546A"/>
                        </a:solidFill>
                        <a:latin typeface="Arial" panose="020B0604020202020204" pitchFamily="34" charset="0"/>
                        <a:cs typeface="Arial" panose="020B0604020202020204" pitchFamily="34" charset="0"/>
                      </a:endParaRPr>
                    </a:p>
                  </a:txBody>
                  <a:tcPr marL="0" marR="0" marT="0" marB="21117">
                    <a:solidFill>
                      <a:srgbClr val="002F5F"/>
                    </a:solidFill>
                  </a:tcPr>
                </a:tc>
                <a:tc>
                  <a:txBody>
                    <a:bodyPr/>
                    <a:lstStyle/>
                    <a:p>
                      <a:r>
                        <a:rPr lang="en-US" sz="1200" b="0" dirty="0">
                          <a:solidFill>
                            <a:srgbClr val="071D49"/>
                          </a:solidFill>
                          <a:latin typeface="Arial" panose="020B0604020202020204" pitchFamily="34" charset="0"/>
                          <a:cs typeface="Arial" panose="020B0604020202020204" pitchFamily="34" charset="0"/>
                        </a:rPr>
                        <a:t>  DTG/3TC (N=369)</a:t>
                      </a:r>
                    </a:p>
                  </a:txBody>
                  <a:tcPr marL="0" marR="0" marT="0" marB="21117">
                    <a:solidFill>
                      <a:schemeClr val="bg1"/>
                    </a:solidFill>
                  </a:tcPr>
                </a:tc>
                <a:extLst>
                  <a:ext uri="{0D108BD9-81ED-4DB2-BD59-A6C34878D82A}">
                    <a16:rowId xmlns:a16="http://schemas.microsoft.com/office/drawing/2014/main" val="2604524387"/>
                  </a:ext>
                </a:extLst>
              </a:tr>
            </a:tbl>
          </a:graphicData>
        </a:graphic>
      </p:graphicFrame>
      <p:graphicFrame>
        <p:nvGraphicFramePr>
          <p:cNvPr id="7" name="Table 6">
            <a:extLst>
              <a:ext uri="{FF2B5EF4-FFF2-40B4-BE49-F238E27FC236}">
                <a16:creationId xmlns:a16="http://schemas.microsoft.com/office/drawing/2014/main" id="{0098B9E1-9129-4E7A-B34F-1550E637D16A}"/>
              </a:ext>
            </a:extLst>
          </p:cNvPr>
          <p:cNvGraphicFramePr>
            <a:graphicFrameLocks noGrp="1"/>
          </p:cNvGraphicFramePr>
          <p:nvPr>
            <p:extLst>
              <p:ext uri="{D42A27DB-BD31-4B8C-83A1-F6EECF244321}">
                <p14:modId xmlns:p14="http://schemas.microsoft.com/office/powerpoint/2010/main" val="1781750995"/>
              </p:ext>
            </p:extLst>
          </p:nvPr>
        </p:nvGraphicFramePr>
        <p:xfrm>
          <a:off x="9290716" y="1230733"/>
          <a:ext cx="2673476" cy="203997"/>
        </p:xfrm>
        <a:graphic>
          <a:graphicData uri="http://schemas.openxmlformats.org/drawingml/2006/table">
            <a:tbl>
              <a:tblPr firstRow="1" bandRow="1">
                <a:tableStyleId>{5C22544A-7EE6-4342-B048-85BDC9FD1C3A}</a:tableStyleId>
              </a:tblPr>
              <a:tblGrid>
                <a:gridCol w="235869">
                  <a:extLst>
                    <a:ext uri="{9D8B030D-6E8A-4147-A177-3AD203B41FA5}">
                      <a16:colId xmlns:a16="http://schemas.microsoft.com/office/drawing/2014/main" val="103938125"/>
                    </a:ext>
                  </a:extLst>
                </a:gridCol>
                <a:gridCol w="2437607">
                  <a:extLst>
                    <a:ext uri="{9D8B030D-6E8A-4147-A177-3AD203B41FA5}">
                      <a16:colId xmlns:a16="http://schemas.microsoft.com/office/drawing/2014/main" val="2626985705"/>
                    </a:ext>
                  </a:extLst>
                </a:gridCol>
              </a:tblGrid>
              <a:tr h="128128">
                <a:tc>
                  <a:txBody>
                    <a:bodyPr/>
                    <a:lstStyle/>
                    <a:p>
                      <a:endParaRPr lang="en-US" sz="1200" b="0" dirty="0">
                        <a:solidFill>
                          <a:srgbClr val="071D49"/>
                        </a:solidFill>
                        <a:latin typeface="Arial" panose="020B0604020202020204" pitchFamily="34" charset="0"/>
                        <a:cs typeface="Arial" panose="020B0604020202020204" pitchFamily="34" charset="0"/>
                      </a:endParaRPr>
                    </a:p>
                  </a:txBody>
                  <a:tcPr marL="0" marR="0" marT="21117" marB="0">
                    <a:solidFill>
                      <a:srgbClr val="FF6600"/>
                    </a:solidFill>
                  </a:tcPr>
                </a:tc>
                <a:tc>
                  <a:txBody>
                    <a:bodyPr/>
                    <a:lstStyle/>
                    <a:p>
                      <a:r>
                        <a:rPr lang="en-US" sz="1200" b="0" dirty="0">
                          <a:solidFill>
                            <a:srgbClr val="071D49"/>
                          </a:solidFill>
                          <a:latin typeface="Arial" panose="020B0604020202020204" pitchFamily="34" charset="0"/>
                          <a:cs typeface="Arial" panose="020B0604020202020204" pitchFamily="34" charset="0"/>
                        </a:rPr>
                        <a:t>  TAF-based regimens (N=371)</a:t>
                      </a:r>
                    </a:p>
                  </a:txBody>
                  <a:tcPr marL="0" marR="0" marT="21117" marB="0">
                    <a:solidFill>
                      <a:schemeClr val="bg1"/>
                    </a:solidFill>
                  </a:tcPr>
                </a:tc>
                <a:extLst>
                  <a:ext uri="{0D108BD9-81ED-4DB2-BD59-A6C34878D82A}">
                    <a16:rowId xmlns:a16="http://schemas.microsoft.com/office/drawing/2014/main" val="2687921501"/>
                  </a:ext>
                </a:extLst>
              </a:tr>
            </a:tbl>
          </a:graphicData>
        </a:graphic>
      </p:graphicFrame>
      <p:grpSp>
        <p:nvGrpSpPr>
          <p:cNvPr id="5" name="Group 4">
            <a:extLst>
              <a:ext uri="{FF2B5EF4-FFF2-40B4-BE49-F238E27FC236}">
                <a16:creationId xmlns:a16="http://schemas.microsoft.com/office/drawing/2014/main" id="{6FACDB35-C00D-49EB-90E5-CEF2D8862196}"/>
              </a:ext>
            </a:extLst>
          </p:cNvPr>
          <p:cNvGrpSpPr/>
          <p:nvPr/>
        </p:nvGrpSpPr>
        <p:grpSpPr>
          <a:xfrm>
            <a:off x="1669437" y="3407781"/>
            <a:ext cx="4547534" cy="3238354"/>
            <a:chOff x="5488428" y="1692822"/>
            <a:chExt cx="4547534" cy="3635142"/>
          </a:xfrm>
        </p:grpSpPr>
        <p:graphicFrame>
          <p:nvGraphicFramePr>
            <p:cNvPr id="9" name="Chart 10">
              <a:extLst>
                <a:ext uri="{FF2B5EF4-FFF2-40B4-BE49-F238E27FC236}">
                  <a16:creationId xmlns:a16="http://schemas.microsoft.com/office/drawing/2014/main" id="{733C5880-720B-43D2-BC8A-D852BE8530F4}"/>
                </a:ext>
              </a:extLst>
            </p:cNvPr>
            <p:cNvGraphicFramePr>
              <a:graphicFrameLocks/>
            </p:cNvGraphicFramePr>
            <p:nvPr>
              <p:extLst>
                <p:ext uri="{D42A27DB-BD31-4B8C-83A1-F6EECF244321}">
                  <p14:modId xmlns:p14="http://schemas.microsoft.com/office/powerpoint/2010/main" val="2992188914"/>
                </p:ext>
              </p:extLst>
            </p:nvPr>
          </p:nvGraphicFramePr>
          <p:xfrm>
            <a:off x="5488428" y="1692822"/>
            <a:ext cx="4547534" cy="3635142"/>
          </p:xfrm>
          <a:graphic>
            <a:graphicData uri="http://schemas.openxmlformats.org/drawingml/2006/chart">
              <c:chart xmlns:c="http://schemas.openxmlformats.org/drawingml/2006/chart" xmlns:r="http://schemas.openxmlformats.org/officeDocument/2006/relationships" r:id="rId4"/>
            </a:graphicData>
          </a:graphic>
        </p:graphicFrame>
        <p:sp>
          <p:nvSpPr>
            <p:cNvPr id="13" name="TextBox 12">
              <a:extLst>
                <a:ext uri="{FF2B5EF4-FFF2-40B4-BE49-F238E27FC236}">
                  <a16:creationId xmlns:a16="http://schemas.microsoft.com/office/drawing/2014/main" id="{7D4E4A2E-0C1B-4AF0-8A5E-2DC9C75CFF3D}"/>
                </a:ext>
              </a:extLst>
            </p:cNvPr>
            <p:cNvSpPr txBox="1"/>
            <p:nvPr/>
          </p:nvSpPr>
          <p:spPr>
            <a:xfrm>
              <a:off x="6297271" y="3096972"/>
              <a:ext cx="968871" cy="600164"/>
            </a:xfrm>
            <a:prstGeom prst="rect">
              <a:avLst/>
            </a:prstGeom>
            <a:noFill/>
          </p:spPr>
          <p:txBody>
            <a:bodyPr wrap="square" rtlCol="0" anchor="t">
              <a:spAutoFit/>
            </a:bodyPr>
            <a:lstStyle/>
            <a:p>
              <a:pPr algn="ctr" fontAlgn="auto">
                <a:spcBef>
                  <a:spcPts val="0"/>
                </a:spcBef>
                <a:spcAft>
                  <a:spcPts val="0"/>
                </a:spcAft>
                <a:buClrTx/>
                <a:buFontTx/>
                <a:buNone/>
              </a:pPr>
              <a:r>
                <a:rPr lang="en-US" sz="1100" dirty="0">
                  <a:solidFill>
                    <a:srgbClr val="071D49"/>
                  </a:solidFill>
                  <a:latin typeface="Arial" panose="020B0604020202020204" pitchFamily="34" charset="0"/>
                  <a:cs typeface="Arial" panose="020B0604020202020204" pitchFamily="34" charset="0"/>
                </a:rPr>
                <a:t>Protein/</a:t>
              </a:r>
              <a:br>
                <a:rPr lang="en-US" sz="1100" dirty="0">
                  <a:solidFill>
                    <a:srgbClr val="071D49"/>
                  </a:solidFill>
                  <a:latin typeface="Arial" panose="020B0604020202020204" pitchFamily="34" charset="0"/>
                  <a:cs typeface="Arial" panose="020B0604020202020204" pitchFamily="34" charset="0"/>
                </a:rPr>
              </a:br>
              <a:r>
                <a:rPr lang="en-US" sz="1100" dirty="0">
                  <a:solidFill>
                    <a:srgbClr val="071D49"/>
                  </a:solidFill>
                  <a:latin typeface="Arial" panose="020B0604020202020204" pitchFamily="34" charset="0"/>
                  <a:cs typeface="Arial" panose="020B0604020202020204" pitchFamily="34" charset="0"/>
                </a:rPr>
                <a:t>Creatinine</a:t>
              </a:r>
              <a:br>
                <a:rPr lang="en-US" sz="1100" dirty="0">
                  <a:solidFill>
                    <a:srgbClr val="071D49"/>
                  </a:solidFill>
                  <a:latin typeface="Arial" panose="020B0604020202020204" pitchFamily="34" charset="0"/>
                  <a:cs typeface="Arial" panose="020B0604020202020204" pitchFamily="34" charset="0"/>
                </a:rPr>
              </a:br>
              <a:r>
                <a:rPr lang="en-US" sz="1100" dirty="0">
                  <a:solidFill>
                    <a:srgbClr val="071D49"/>
                  </a:solidFill>
                  <a:latin typeface="Arial" panose="020B0604020202020204" pitchFamily="34" charset="0"/>
                  <a:cs typeface="Arial" panose="020B0604020202020204" pitchFamily="34" charset="0"/>
                </a:rPr>
                <a:t>(g/mol)</a:t>
              </a:r>
            </a:p>
          </p:txBody>
        </p:sp>
        <p:sp>
          <p:nvSpPr>
            <p:cNvPr id="14" name="TextBox 13">
              <a:extLst>
                <a:ext uri="{FF2B5EF4-FFF2-40B4-BE49-F238E27FC236}">
                  <a16:creationId xmlns:a16="http://schemas.microsoft.com/office/drawing/2014/main" id="{797D022C-A296-46E1-81FA-90E9D4123CD5}"/>
                </a:ext>
              </a:extLst>
            </p:cNvPr>
            <p:cNvSpPr txBox="1"/>
            <p:nvPr/>
          </p:nvSpPr>
          <p:spPr>
            <a:xfrm>
              <a:off x="7425312" y="3096972"/>
              <a:ext cx="1243316" cy="769441"/>
            </a:xfrm>
            <a:prstGeom prst="rect">
              <a:avLst/>
            </a:prstGeom>
            <a:noFill/>
          </p:spPr>
          <p:txBody>
            <a:bodyPr wrap="square" rtlCol="0" anchor="t">
              <a:spAutoFit/>
            </a:bodyPr>
            <a:lstStyle/>
            <a:p>
              <a:pPr algn="ctr" fontAlgn="auto">
                <a:spcBef>
                  <a:spcPts val="0"/>
                </a:spcBef>
                <a:spcAft>
                  <a:spcPts val="0"/>
                </a:spcAft>
                <a:buClrTx/>
                <a:buFontTx/>
                <a:buNone/>
              </a:pPr>
              <a:r>
                <a:rPr lang="en-US" sz="1100" dirty="0">
                  <a:solidFill>
                    <a:srgbClr val="071D49"/>
                  </a:solidFill>
                  <a:latin typeface="Arial" panose="020B0604020202020204" pitchFamily="34" charset="0"/>
                  <a:cs typeface="Arial" panose="020B0604020202020204" pitchFamily="34" charset="0"/>
                </a:rPr>
                <a:t>Retinol-binding</a:t>
              </a:r>
              <a:br>
                <a:rPr lang="en-US" sz="1100" dirty="0">
                  <a:solidFill>
                    <a:srgbClr val="071D49"/>
                  </a:solidFill>
                  <a:latin typeface="Arial" panose="020B0604020202020204" pitchFamily="34" charset="0"/>
                  <a:cs typeface="Arial" panose="020B0604020202020204" pitchFamily="34" charset="0"/>
                </a:rPr>
              </a:br>
              <a:r>
                <a:rPr lang="en-US" sz="1100" dirty="0">
                  <a:solidFill>
                    <a:srgbClr val="071D49"/>
                  </a:solidFill>
                  <a:latin typeface="Arial" panose="020B0604020202020204" pitchFamily="34" charset="0"/>
                  <a:cs typeface="Arial" panose="020B0604020202020204" pitchFamily="34" charset="0"/>
                </a:rPr>
                <a:t>protein/</a:t>
              </a:r>
              <a:br>
                <a:rPr lang="en-US" sz="1100" dirty="0">
                  <a:solidFill>
                    <a:srgbClr val="071D49"/>
                  </a:solidFill>
                  <a:latin typeface="Arial" panose="020B0604020202020204" pitchFamily="34" charset="0"/>
                  <a:cs typeface="Arial" panose="020B0604020202020204" pitchFamily="34" charset="0"/>
                </a:rPr>
              </a:br>
              <a:r>
                <a:rPr lang="en-US" sz="1100" dirty="0">
                  <a:solidFill>
                    <a:srgbClr val="071D49"/>
                  </a:solidFill>
                  <a:latin typeface="Arial" panose="020B0604020202020204" pitchFamily="34" charset="0"/>
                  <a:cs typeface="Arial" panose="020B0604020202020204" pitchFamily="34" charset="0"/>
                </a:rPr>
                <a:t>Creatinine</a:t>
              </a:r>
              <a:br>
                <a:rPr lang="en-US" sz="1100" dirty="0">
                  <a:solidFill>
                    <a:srgbClr val="071D49"/>
                  </a:solidFill>
                  <a:latin typeface="Arial" panose="020B0604020202020204" pitchFamily="34" charset="0"/>
                  <a:cs typeface="Arial" panose="020B0604020202020204" pitchFamily="34" charset="0"/>
                </a:rPr>
              </a:br>
              <a:r>
                <a:rPr lang="en-US" sz="1100" dirty="0">
                  <a:solidFill>
                    <a:srgbClr val="071D49"/>
                  </a:solidFill>
                  <a:latin typeface="Arial" panose="020B0604020202020204" pitchFamily="34" charset="0"/>
                  <a:cs typeface="Arial" panose="020B0604020202020204" pitchFamily="34" charset="0"/>
                </a:rPr>
                <a:t>(µg/mmol)</a:t>
              </a:r>
            </a:p>
          </p:txBody>
        </p:sp>
        <p:sp>
          <p:nvSpPr>
            <p:cNvPr id="15" name="TextBox 14">
              <a:extLst>
                <a:ext uri="{FF2B5EF4-FFF2-40B4-BE49-F238E27FC236}">
                  <a16:creationId xmlns:a16="http://schemas.microsoft.com/office/drawing/2014/main" id="{EAF88009-6519-43DF-A5A9-9F6ED2D0F3B7}"/>
                </a:ext>
              </a:extLst>
            </p:cNvPr>
            <p:cNvSpPr txBox="1"/>
            <p:nvPr/>
          </p:nvSpPr>
          <p:spPr>
            <a:xfrm>
              <a:off x="8699649" y="3096972"/>
              <a:ext cx="1151190" cy="769441"/>
            </a:xfrm>
            <a:prstGeom prst="rect">
              <a:avLst/>
            </a:prstGeom>
            <a:noFill/>
          </p:spPr>
          <p:txBody>
            <a:bodyPr wrap="square" rtlCol="0" anchor="t">
              <a:spAutoFit/>
            </a:bodyPr>
            <a:lstStyle/>
            <a:p>
              <a:pPr algn="ctr" fontAlgn="auto">
                <a:spcBef>
                  <a:spcPts val="0"/>
                </a:spcBef>
                <a:spcAft>
                  <a:spcPts val="0"/>
                </a:spcAft>
                <a:buClrTx/>
                <a:buFontTx/>
                <a:buNone/>
              </a:pPr>
              <a:r>
                <a:rPr lang="en-US" sz="1100" dirty="0">
                  <a:solidFill>
                    <a:srgbClr val="071D49"/>
                  </a:solidFill>
                  <a:latin typeface="Arial" panose="020B0604020202020204" pitchFamily="34" charset="0"/>
                  <a:cs typeface="Arial" panose="020B0604020202020204" pitchFamily="34" charset="0"/>
                </a:rPr>
                <a:t>Beta-2</a:t>
              </a:r>
              <a:br>
                <a:rPr lang="en-US" sz="1100" dirty="0">
                  <a:solidFill>
                    <a:srgbClr val="071D49"/>
                  </a:solidFill>
                  <a:latin typeface="Arial" panose="020B0604020202020204" pitchFamily="34" charset="0"/>
                  <a:cs typeface="Arial" panose="020B0604020202020204" pitchFamily="34" charset="0"/>
                </a:rPr>
              </a:br>
              <a:r>
                <a:rPr lang="en-US" sz="1100" dirty="0">
                  <a:solidFill>
                    <a:srgbClr val="071D49"/>
                  </a:solidFill>
                  <a:latin typeface="Arial" panose="020B0604020202020204" pitchFamily="34" charset="0"/>
                  <a:cs typeface="Arial" panose="020B0604020202020204" pitchFamily="34" charset="0"/>
                </a:rPr>
                <a:t>microglobulin/</a:t>
              </a:r>
              <a:br>
                <a:rPr lang="en-US" sz="1100" dirty="0">
                  <a:solidFill>
                    <a:srgbClr val="071D49"/>
                  </a:solidFill>
                  <a:latin typeface="Arial" panose="020B0604020202020204" pitchFamily="34" charset="0"/>
                  <a:cs typeface="Arial" panose="020B0604020202020204" pitchFamily="34" charset="0"/>
                </a:rPr>
              </a:br>
              <a:r>
                <a:rPr lang="en-US" sz="1100" dirty="0">
                  <a:solidFill>
                    <a:srgbClr val="071D49"/>
                  </a:solidFill>
                  <a:latin typeface="Arial" panose="020B0604020202020204" pitchFamily="34" charset="0"/>
                  <a:cs typeface="Arial" panose="020B0604020202020204" pitchFamily="34" charset="0"/>
                </a:rPr>
                <a:t>Creatinine</a:t>
              </a:r>
              <a:br>
                <a:rPr lang="en-US" sz="1100" dirty="0">
                  <a:solidFill>
                    <a:srgbClr val="071D49"/>
                  </a:solidFill>
                  <a:latin typeface="Arial" panose="020B0604020202020204" pitchFamily="34" charset="0"/>
                  <a:cs typeface="Arial" panose="020B0604020202020204" pitchFamily="34" charset="0"/>
                </a:rPr>
              </a:br>
              <a:r>
                <a:rPr lang="en-US" sz="1100" dirty="0">
                  <a:solidFill>
                    <a:srgbClr val="071D49"/>
                  </a:solidFill>
                  <a:latin typeface="Arial" panose="020B0604020202020204" pitchFamily="34" charset="0"/>
                  <a:cs typeface="Arial" panose="020B0604020202020204" pitchFamily="34" charset="0"/>
                </a:rPr>
                <a:t>(mg/mmol)</a:t>
              </a:r>
            </a:p>
          </p:txBody>
        </p:sp>
      </p:grpSp>
      <p:sp>
        <p:nvSpPr>
          <p:cNvPr id="16" name="Left Bracket 15">
            <a:extLst>
              <a:ext uri="{FF2B5EF4-FFF2-40B4-BE49-F238E27FC236}">
                <a16:creationId xmlns:a16="http://schemas.microsoft.com/office/drawing/2014/main" id="{8DF1A8FD-EBD2-4763-9C2C-17FE91BCED03}"/>
              </a:ext>
            </a:extLst>
          </p:cNvPr>
          <p:cNvSpPr/>
          <p:nvPr/>
        </p:nvSpPr>
        <p:spPr>
          <a:xfrm rot="5400000">
            <a:off x="4136139" y="1547767"/>
            <a:ext cx="109520" cy="517523"/>
          </a:xfrm>
          <a:prstGeom prst="leftBracket">
            <a:avLst>
              <a:gd name="adj" fmla="val 0"/>
            </a:avLst>
          </a:prstGeom>
          <a:ln w="12700">
            <a:solidFill>
              <a:srgbClr val="071D4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TextBox 16">
            <a:extLst>
              <a:ext uri="{FF2B5EF4-FFF2-40B4-BE49-F238E27FC236}">
                <a16:creationId xmlns:a16="http://schemas.microsoft.com/office/drawing/2014/main" id="{4E142D36-D18C-4503-9DCA-F47C4522CD74}"/>
              </a:ext>
            </a:extLst>
          </p:cNvPr>
          <p:cNvSpPr txBox="1"/>
          <p:nvPr/>
        </p:nvSpPr>
        <p:spPr>
          <a:xfrm>
            <a:off x="4113684" y="1605404"/>
            <a:ext cx="154430" cy="215444"/>
          </a:xfrm>
          <a:prstGeom prst="rect">
            <a:avLst/>
          </a:prstGeom>
          <a:noFill/>
        </p:spPr>
        <p:txBody>
          <a:bodyPr wrap="square" lIns="0" tIns="0" rIns="0" bIns="0" rtlCol="0">
            <a:spAutoFit/>
          </a:bodyPr>
          <a:lstStyle/>
          <a:p>
            <a:pPr algn="ctr"/>
            <a:r>
              <a:rPr lang="en-US" sz="1400" b="1" dirty="0">
                <a:solidFill>
                  <a:srgbClr val="071D49"/>
                </a:solidFill>
                <a:latin typeface="Arial" panose="020B0604020202020204" pitchFamily="34" charset="0"/>
                <a:cs typeface="Arial" panose="020B0604020202020204" pitchFamily="34" charset="0"/>
              </a:rPr>
              <a:t>**</a:t>
            </a:r>
          </a:p>
        </p:txBody>
      </p:sp>
      <p:sp>
        <p:nvSpPr>
          <p:cNvPr id="18" name="Left Bracket 17">
            <a:extLst>
              <a:ext uri="{FF2B5EF4-FFF2-40B4-BE49-F238E27FC236}">
                <a16:creationId xmlns:a16="http://schemas.microsoft.com/office/drawing/2014/main" id="{F2078201-99EA-4E8F-BB9C-A2F03E5C7462}"/>
              </a:ext>
            </a:extLst>
          </p:cNvPr>
          <p:cNvSpPr/>
          <p:nvPr/>
        </p:nvSpPr>
        <p:spPr>
          <a:xfrm rot="5400000">
            <a:off x="2968032" y="992116"/>
            <a:ext cx="109520" cy="520484"/>
          </a:xfrm>
          <a:prstGeom prst="leftBracket">
            <a:avLst>
              <a:gd name="adj" fmla="val 0"/>
            </a:avLst>
          </a:prstGeom>
          <a:ln w="12700">
            <a:solidFill>
              <a:srgbClr val="071D4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TextBox 18">
            <a:extLst>
              <a:ext uri="{FF2B5EF4-FFF2-40B4-BE49-F238E27FC236}">
                <a16:creationId xmlns:a16="http://schemas.microsoft.com/office/drawing/2014/main" id="{C2EBBF3D-485A-4293-987F-70D389EF30A0}"/>
              </a:ext>
            </a:extLst>
          </p:cNvPr>
          <p:cNvSpPr txBox="1"/>
          <p:nvPr/>
        </p:nvSpPr>
        <p:spPr>
          <a:xfrm>
            <a:off x="2945135" y="1045486"/>
            <a:ext cx="155314" cy="215444"/>
          </a:xfrm>
          <a:prstGeom prst="rect">
            <a:avLst/>
          </a:prstGeom>
          <a:noFill/>
        </p:spPr>
        <p:txBody>
          <a:bodyPr wrap="square" lIns="0" tIns="0" rIns="0" bIns="0" rtlCol="0">
            <a:spAutoFit/>
          </a:bodyPr>
          <a:lstStyle/>
          <a:p>
            <a:pPr algn="ctr"/>
            <a:r>
              <a:rPr lang="en-US" sz="1400" b="1" dirty="0">
                <a:solidFill>
                  <a:srgbClr val="071D49"/>
                </a:solidFill>
                <a:latin typeface="Arial" panose="020B0604020202020204" pitchFamily="34" charset="0"/>
                <a:cs typeface="Arial" panose="020B0604020202020204" pitchFamily="34" charset="0"/>
              </a:rPr>
              <a:t>**</a:t>
            </a:r>
          </a:p>
        </p:txBody>
      </p:sp>
      <p:sp>
        <p:nvSpPr>
          <p:cNvPr id="20" name="TextBox 19">
            <a:extLst>
              <a:ext uri="{FF2B5EF4-FFF2-40B4-BE49-F238E27FC236}">
                <a16:creationId xmlns:a16="http://schemas.microsoft.com/office/drawing/2014/main" id="{D36B6030-3877-4840-9109-9A0A4BEF0C2B}"/>
              </a:ext>
            </a:extLst>
          </p:cNvPr>
          <p:cNvSpPr txBox="1"/>
          <p:nvPr/>
        </p:nvSpPr>
        <p:spPr>
          <a:xfrm>
            <a:off x="119761" y="1674194"/>
            <a:ext cx="1471557" cy="492443"/>
          </a:xfrm>
          <a:prstGeom prst="rect">
            <a:avLst/>
          </a:prstGeom>
          <a:noFill/>
        </p:spPr>
        <p:txBody>
          <a:bodyPr wrap="none" lIns="0" tIns="0" rIns="0" bIns="0" rtlCol="0">
            <a:spAutoFit/>
          </a:bodyPr>
          <a:lstStyle/>
          <a:p>
            <a:pPr algn="ctr"/>
            <a:r>
              <a:rPr lang="en-US" sz="1600" b="1" dirty="0">
                <a:solidFill>
                  <a:srgbClr val="071D49"/>
                </a:solidFill>
              </a:rPr>
              <a:t>Plasma/Serum </a:t>
            </a:r>
            <a:br>
              <a:rPr lang="en-US" sz="1600" b="1" dirty="0">
                <a:solidFill>
                  <a:srgbClr val="071D49"/>
                </a:solidFill>
              </a:rPr>
            </a:br>
            <a:r>
              <a:rPr lang="en-US" sz="1600" b="1" dirty="0">
                <a:solidFill>
                  <a:srgbClr val="071D49"/>
                </a:solidFill>
              </a:rPr>
              <a:t>markers</a:t>
            </a:r>
          </a:p>
        </p:txBody>
      </p:sp>
      <p:sp>
        <p:nvSpPr>
          <p:cNvPr id="21" name="TextBox 20">
            <a:extLst>
              <a:ext uri="{FF2B5EF4-FFF2-40B4-BE49-F238E27FC236}">
                <a16:creationId xmlns:a16="http://schemas.microsoft.com/office/drawing/2014/main" id="{3D161B81-1428-4A44-A2BB-DC79E4B03589}"/>
              </a:ext>
            </a:extLst>
          </p:cNvPr>
          <p:cNvSpPr txBox="1"/>
          <p:nvPr/>
        </p:nvSpPr>
        <p:spPr>
          <a:xfrm>
            <a:off x="211132" y="3999847"/>
            <a:ext cx="1380186" cy="246221"/>
          </a:xfrm>
          <a:prstGeom prst="rect">
            <a:avLst/>
          </a:prstGeom>
          <a:noFill/>
        </p:spPr>
        <p:txBody>
          <a:bodyPr wrap="none" lIns="0" tIns="0" rIns="0" bIns="0" rtlCol="0">
            <a:spAutoFit/>
          </a:bodyPr>
          <a:lstStyle/>
          <a:p>
            <a:pPr algn="ctr"/>
            <a:r>
              <a:rPr lang="en-US" sz="1600" b="1" dirty="0">
                <a:solidFill>
                  <a:srgbClr val="071D49"/>
                </a:solidFill>
              </a:rPr>
              <a:t>Urine markers</a:t>
            </a:r>
          </a:p>
        </p:txBody>
      </p:sp>
      <p:graphicFrame>
        <p:nvGraphicFramePr>
          <p:cNvPr id="23" name="Chart 10">
            <a:extLst>
              <a:ext uri="{FF2B5EF4-FFF2-40B4-BE49-F238E27FC236}">
                <a16:creationId xmlns:a16="http://schemas.microsoft.com/office/drawing/2014/main" id="{779F9169-2588-4860-9E7C-C75DA43453B8}"/>
              </a:ext>
            </a:extLst>
          </p:cNvPr>
          <p:cNvGraphicFramePr>
            <a:graphicFrameLocks noChangeAspect="1"/>
          </p:cNvGraphicFramePr>
          <p:nvPr>
            <p:extLst>
              <p:ext uri="{D42A27DB-BD31-4B8C-83A1-F6EECF244321}">
                <p14:modId xmlns:p14="http://schemas.microsoft.com/office/powerpoint/2010/main" val="3034526344"/>
              </p:ext>
            </p:extLst>
          </p:nvPr>
        </p:nvGraphicFramePr>
        <p:xfrm>
          <a:off x="5585429" y="1432622"/>
          <a:ext cx="6302378" cy="3775450"/>
        </p:xfrm>
        <a:graphic>
          <a:graphicData uri="http://schemas.openxmlformats.org/drawingml/2006/chart">
            <c:chart xmlns:c="http://schemas.openxmlformats.org/drawingml/2006/chart" xmlns:r="http://schemas.openxmlformats.org/officeDocument/2006/relationships" r:id="rId5"/>
          </a:graphicData>
        </a:graphic>
      </p:graphicFrame>
      <p:sp>
        <p:nvSpPr>
          <p:cNvPr id="24" name="TextBox 23">
            <a:extLst>
              <a:ext uri="{FF2B5EF4-FFF2-40B4-BE49-F238E27FC236}">
                <a16:creationId xmlns:a16="http://schemas.microsoft.com/office/drawing/2014/main" id="{DCF54E21-FAFA-4171-88CB-0006C1BC2121}"/>
              </a:ext>
            </a:extLst>
          </p:cNvPr>
          <p:cNvSpPr txBox="1"/>
          <p:nvPr/>
        </p:nvSpPr>
        <p:spPr>
          <a:xfrm>
            <a:off x="8856503" y="1667488"/>
            <a:ext cx="1367362" cy="246221"/>
          </a:xfrm>
          <a:prstGeom prst="rect">
            <a:avLst/>
          </a:prstGeom>
          <a:noFill/>
        </p:spPr>
        <p:txBody>
          <a:bodyPr wrap="none" lIns="0" tIns="0" rIns="0" bIns="0" rtlCol="0">
            <a:spAutoFit/>
          </a:bodyPr>
          <a:lstStyle/>
          <a:p>
            <a:pPr algn="ctr"/>
            <a:r>
              <a:rPr lang="en-US" sz="1600" b="1" dirty="0">
                <a:solidFill>
                  <a:srgbClr val="071D49"/>
                </a:solidFill>
              </a:rPr>
              <a:t>Bone markers</a:t>
            </a:r>
          </a:p>
        </p:txBody>
      </p:sp>
      <p:sp>
        <p:nvSpPr>
          <p:cNvPr id="25" name="Left Bracket 24">
            <a:extLst>
              <a:ext uri="{FF2B5EF4-FFF2-40B4-BE49-F238E27FC236}">
                <a16:creationId xmlns:a16="http://schemas.microsoft.com/office/drawing/2014/main" id="{9808C7C3-C213-4D6F-9C3C-8231BED69A53}"/>
              </a:ext>
            </a:extLst>
          </p:cNvPr>
          <p:cNvSpPr/>
          <p:nvPr/>
        </p:nvSpPr>
        <p:spPr>
          <a:xfrm rot="5400000">
            <a:off x="11027017" y="3148056"/>
            <a:ext cx="129813" cy="506904"/>
          </a:xfrm>
          <a:prstGeom prst="leftBracket">
            <a:avLst>
              <a:gd name="adj" fmla="val 0"/>
            </a:avLst>
          </a:prstGeom>
          <a:ln w="12700">
            <a:solidFill>
              <a:srgbClr val="071D4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TextBox 25">
            <a:extLst>
              <a:ext uri="{FF2B5EF4-FFF2-40B4-BE49-F238E27FC236}">
                <a16:creationId xmlns:a16="http://schemas.microsoft.com/office/drawing/2014/main" id="{0DCAD11C-C65E-456D-A66B-03AB7EE28218}"/>
              </a:ext>
            </a:extLst>
          </p:cNvPr>
          <p:cNvSpPr txBox="1"/>
          <p:nvPr/>
        </p:nvSpPr>
        <p:spPr>
          <a:xfrm>
            <a:off x="10974806" y="3161016"/>
            <a:ext cx="234235" cy="276999"/>
          </a:xfrm>
          <a:prstGeom prst="rect">
            <a:avLst/>
          </a:prstGeom>
          <a:noFill/>
        </p:spPr>
        <p:txBody>
          <a:bodyPr wrap="square" lIns="0" tIns="0" rIns="0" bIns="0" rtlCol="0">
            <a:spAutoFit/>
          </a:bodyPr>
          <a:lstStyle/>
          <a:p>
            <a:pPr algn="ctr"/>
            <a:r>
              <a:rPr lang="en-US" dirty="0">
                <a:solidFill>
                  <a:srgbClr val="071D49"/>
                </a:solidFill>
                <a:latin typeface="Arial" panose="020B0604020202020204" pitchFamily="34" charset="0"/>
                <a:cs typeface="Arial" panose="020B0604020202020204" pitchFamily="34" charset="0"/>
              </a:rPr>
              <a:t>*</a:t>
            </a:r>
          </a:p>
        </p:txBody>
      </p:sp>
      <p:sp>
        <p:nvSpPr>
          <p:cNvPr id="27" name="Left Bracket 26">
            <a:extLst>
              <a:ext uri="{FF2B5EF4-FFF2-40B4-BE49-F238E27FC236}">
                <a16:creationId xmlns:a16="http://schemas.microsoft.com/office/drawing/2014/main" id="{EC2E23C7-F036-47A3-98F8-10D39A7FF528}"/>
              </a:ext>
            </a:extLst>
          </p:cNvPr>
          <p:cNvSpPr/>
          <p:nvPr/>
        </p:nvSpPr>
        <p:spPr>
          <a:xfrm rot="5400000">
            <a:off x="9870600" y="2125225"/>
            <a:ext cx="143940" cy="443240"/>
          </a:xfrm>
          <a:prstGeom prst="leftBracket">
            <a:avLst>
              <a:gd name="adj" fmla="val 0"/>
            </a:avLst>
          </a:prstGeom>
          <a:ln w="12700">
            <a:solidFill>
              <a:srgbClr val="071D4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44546A"/>
              </a:solidFill>
            </a:endParaRPr>
          </a:p>
        </p:txBody>
      </p:sp>
      <p:sp>
        <p:nvSpPr>
          <p:cNvPr id="28" name="TextBox 27">
            <a:extLst>
              <a:ext uri="{FF2B5EF4-FFF2-40B4-BE49-F238E27FC236}">
                <a16:creationId xmlns:a16="http://schemas.microsoft.com/office/drawing/2014/main" id="{FD8E8816-9A3E-4516-9ABD-0214037E7E24}"/>
              </a:ext>
            </a:extLst>
          </p:cNvPr>
          <p:cNvSpPr txBox="1"/>
          <p:nvPr/>
        </p:nvSpPr>
        <p:spPr>
          <a:xfrm>
            <a:off x="9836100" y="2085234"/>
            <a:ext cx="212941" cy="276999"/>
          </a:xfrm>
          <a:prstGeom prst="rect">
            <a:avLst/>
          </a:prstGeom>
          <a:noFill/>
        </p:spPr>
        <p:txBody>
          <a:bodyPr wrap="square" lIns="0" tIns="0" rIns="0" bIns="0" rtlCol="0">
            <a:spAutoFit/>
          </a:bodyPr>
          <a:lstStyle/>
          <a:p>
            <a:pPr algn="ctr"/>
            <a:r>
              <a:rPr lang="en-US" dirty="0">
                <a:solidFill>
                  <a:srgbClr val="071D49"/>
                </a:solidFill>
                <a:latin typeface="Arial" panose="020B0604020202020204" pitchFamily="34" charset="0"/>
                <a:cs typeface="Arial" panose="020B0604020202020204" pitchFamily="34" charset="0"/>
              </a:rPr>
              <a:t>*</a:t>
            </a:r>
          </a:p>
        </p:txBody>
      </p:sp>
      <p:sp>
        <p:nvSpPr>
          <p:cNvPr id="29" name="Left Bracket 28">
            <a:extLst>
              <a:ext uri="{FF2B5EF4-FFF2-40B4-BE49-F238E27FC236}">
                <a16:creationId xmlns:a16="http://schemas.microsoft.com/office/drawing/2014/main" id="{09A72721-DBC7-4707-861C-239CD2462FFA}"/>
              </a:ext>
            </a:extLst>
          </p:cNvPr>
          <p:cNvSpPr/>
          <p:nvPr/>
        </p:nvSpPr>
        <p:spPr>
          <a:xfrm rot="5400000">
            <a:off x="8730893" y="3156739"/>
            <a:ext cx="148472" cy="458772"/>
          </a:xfrm>
          <a:prstGeom prst="leftBracket">
            <a:avLst>
              <a:gd name="adj" fmla="val 0"/>
            </a:avLst>
          </a:prstGeom>
          <a:ln w="12700">
            <a:solidFill>
              <a:srgbClr val="071D4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0" name="TextBox 29">
            <a:extLst>
              <a:ext uri="{FF2B5EF4-FFF2-40B4-BE49-F238E27FC236}">
                <a16:creationId xmlns:a16="http://schemas.microsoft.com/office/drawing/2014/main" id="{1DE92327-6829-4965-A44B-EF11FA25356B}"/>
              </a:ext>
            </a:extLst>
          </p:cNvPr>
          <p:cNvSpPr txBox="1"/>
          <p:nvPr/>
        </p:nvSpPr>
        <p:spPr>
          <a:xfrm>
            <a:off x="8688012" y="3126778"/>
            <a:ext cx="234235" cy="276999"/>
          </a:xfrm>
          <a:prstGeom prst="rect">
            <a:avLst/>
          </a:prstGeom>
          <a:noFill/>
        </p:spPr>
        <p:txBody>
          <a:bodyPr wrap="square" lIns="0" tIns="0" rIns="0" bIns="0" rtlCol="0">
            <a:spAutoFit/>
          </a:bodyPr>
          <a:lstStyle/>
          <a:p>
            <a:pPr algn="ctr"/>
            <a:r>
              <a:rPr lang="en-US" dirty="0">
                <a:solidFill>
                  <a:srgbClr val="071D49"/>
                </a:solidFill>
                <a:latin typeface="Arial" panose="020B0604020202020204" pitchFamily="34" charset="0"/>
                <a:cs typeface="Arial" panose="020B0604020202020204" pitchFamily="34" charset="0"/>
              </a:rPr>
              <a:t>**</a:t>
            </a:r>
          </a:p>
        </p:txBody>
      </p:sp>
      <p:sp>
        <p:nvSpPr>
          <p:cNvPr id="31" name="Text Placeholder 22">
            <a:extLst>
              <a:ext uri="{FF2B5EF4-FFF2-40B4-BE49-F238E27FC236}">
                <a16:creationId xmlns:a16="http://schemas.microsoft.com/office/drawing/2014/main" id="{DA45A841-14F5-4034-93BD-1213E101CF9D}"/>
              </a:ext>
            </a:extLst>
          </p:cNvPr>
          <p:cNvSpPr txBox="1">
            <a:spLocks/>
          </p:cNvSpPr>
          <p:nvPr/>
        </p:nvSpPr>
        <p:spPr bwMode="auto">
          <a:xfrm>
            <a:off x="6538913" y="6419850"/>
            <a:ext cx="5203825"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sz="20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r"/>
            <a:r>
              <a:rPr lang="en-US" sz="800" kern="0" dirty="0"/>
              <a:t>Ait-Khaled et al. EACS 2019; Basel, Switzerland. Slides PS7/2.</a:t>
            </a:r>
          </a:p>
        </p:txBody>
      </p:sp>
    </p:spTree>
    <p:extLst>
      <p:ext uri="{BB962C8B-B14F-4D97-AF65-F5344CB8AC3E}">
        <p14:creationId xmlns:p14="http://schemas.microsoft.com/office/powerpoint/2010/main" val="3097221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8FC34-F193-49DC-B66A-D8F7235B36AA}"/>
              </a:ext>
            </a:extLst>
          </p:cNvPr>
          <p:cNvSpPr>
            <a:spLocks noGrp="1"/>
          </p:cNvSpPr>
          <p:nvPr>
            <p:ph type="title"/>
          </p:nvPr>
        </p:nvSpPr>
        <p:spPr/>
        <p:txBody>
          <a:bodyPr/>
          <a:lstStyle/>
          <a:p>
            <a:r>
              <a:rPr lang="en-US" dirty="0"/>
              <a:t>Change From Baseline in Serum Lipids at Week 48</a:t>
            </a:r>
          </a:p>
        </p:txBody>
      </p:sp>
      <p:sp>
        <p:nvSpPr>
          <p:cNvPr id="3" name="Slide Number Placeholder 2">
            <a:extLst>
              <a:ext uri="{FF2B5EF4-FFF2-40B4-BE49-F238E27FC236}">
                <a16:creationId xmlns:a16="http://schemas.microsoft.com/office/drawing/2014/main" id="{B2C27A21-5C6B-4542-A906-8E85230D11B7}"/>
              </a:ext>
            </a:extLst>
          </p:cNvPr>
          <p:cNvSpPr>
            <a:spLocks noGrp="1"/>
          </p:cNvSpPr>
          <p:nvPr>
            <p:ph type="sldNum" sz="quarter" idx="4"/>
          </p:nvPr>
        </p:nvSpPr>
        <p:spPr/>
        <p:txBody>
          <a:bodyPr/>
          <a:lstStyle/>
          <a:p>
            <a:fld id="{724AC3FD-09E3-4FF5-A0F9-A72F20D7F301}" type="slidenum">
              <a:rPr lang="en-GB" smtClean="0"/>
              <a:pPr/>
              <a:t>15</a:t>
            </a:fld>
            <a:endParaRPr lang="en-GB" dirty="0"/>
          </a:p>
        </p:txBody>
      </p:sp>
      <p:sp>
        <p:nvSpPr>
          <p:cNvPr id="4" name="Text Placeholder 3">
            <a:extLst>
              <a:ext uri="{FF2B5EF4-FFF2-40B4-BE49-F238E27FC236}">
                <a16:creationId xmlns:a16="http://schemas.microsoft.com/office/drawing/2014/main" id="{ABE839C7-860B-41DC-B59E-4696BF2AC4BB}"/>
              </a:ext>
            </a:extLst>
          </p:cNvPr>
          <p:cNvSpPr>
            <a:spLocks noGrp="1"/>
          </p:cNvSpPr>
          <p:nvPr>
            <p:ph type="body" sz="quarter" idx="18"/>
          </p:nvPr>
        </p:nvSpPr>
        <p:spPr>
          <a:xfrm>
            <a:off x="711200" y="5433556"/>
            <a:ext cx="11143488" cy="630325"/>
          </a:xfrm>
        </p:spPr>
        <p:txBody>
          <a:bodyPr/>
          <a:lstStyle/>
          <a:p>
            <a:r>
              <a:rPr lang="en-US" baseline="30000" dirty="0"/>
              <a:t>a</a:t>
            </a:r>
            <a:r>
              <a:rPr lang="en-US" dirty="0"/>
              <a:t>n = number of participants with non-missing fasting lipid data at baseline and Week 48, removing those with lipid-modifying agent administered at baseline (lipid data collected after initiation of a lipid-modifying agent were censored and an LOCF method was applied so that last available fasted, on-treatment lipid value before initiation of a lipid-modifying agent was used). </a:t>
            </a:r>
            <a:r>
              <a:rPr lang="en-US" baseline="30000" dirty="0"/>
              <a:t>b</a:t>
            </a:r>
            <a:r>
              <a:rPr lang="en-US" dirty="0"/>
              <a:t>Percent change from baseline based on adjusted ratio (Week 48 to baseline) in each group calculated from a repeated measures model applied to change from baseline in log</a:t>
            </a:r>
            <a:r>
              <a:rPr lang="en-US" baseline="-25000" dirty="0"/>
              <a:t>e</a:t>
            </a:r>
            <a:r>
              <a:rPr lang="en-US" dirty="0"/>
              <a:t>-transformed data adjusting for the following: treatment, visit, baseline third agent class, CD4+ cell count (continuous), log</a:t>
            </a:r>
            <a:r>
              <a:rPr lang="en-US" baseline="-25000" dirty="0"/>
              <a:t>e</a:t>
            </a:r>
            <a:r>
              <a:rPr lang="en-US" dirty="0"/>
              <a:t>-transformed baseline value (continuous), treatment-by-visit interaction, and baseline value-by-visit interaction, with visit as the repeated factor. *</a:t>
            </a:r>
            <a:r>
              <a:rPr lang="en-US" i="1" dirty="0"/>
              <a:t>P</a:t>
            </a:r>
            <a:r>
              <a:rPr lang="en-US" dirty="0"/>
              <a:t>=0.017. **</a:t>
            </a:r>
            <a:r>
              <a:rPr lang="en-US" i="1" dirty="0"/>
              <a:t>P</a:t>
            </a:r>
            <a:r>
              <a:rPr lang="en-US" dirty="0"/>
              <a:t>&lt;0.001. </a:t>
            </a:r>
            <a:endParaRPr lang="en-GB" altLang="en-US" dirty="0"/>
          </a:p>
        </p:txBody>
      </p:sp>
      <p:graphicFrame>
        <p:nvGraphicFramePr>
          <p:cNvPr id="44" name="Chart 10">
            <a:extLst>
              <a:ext uri="{FF2B5EF4-FFF2-40B4-BE49-F238E27FC236}">
                <a16:creationId xmlns:a16="http://schemas.microsoft.com/office/drawing/2014/main" id="{6B955F67-B5E4-4BE6-86DA-EB37D55AE7A4}"/>
              </a:ext>
            </a:extLst>
          </p:cNvPr>
          <p:cNvGraphicFramePr>
            <a:graphicFrameLocks/>
          </p:cNvGraphicFramePr>
          <p:nvPr>
            <p:extLst>
              <p:ext uri="{D42A27DB-BD31-4B8C-83A1-F6EECF244321}">
                <p14:modId xmlns:p14="http://schemas.microsoft.com/office/powerpoint/2010/main" val="2776089728"/>
              </p:ext>
            </p:extLst>
          </p:nvPr>
        </p:nvGraphicFramePr>
        <p:xfrm>
          <a:off x="1533615" y="1963506"/>
          <a:ext cx="9124950" cy="338596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5" name="Table 44">
            <a:extLst>
              <a:ext uri="{FF2B5EF4-FFF2-40B4-BE49-F238E27FC236}">
                <a16:creationId xmlns:a16="http://schemas.microsoft.com/office/drawing/2014/main" id="{0FF9C2B2-B370-4D6D-8F4A-AF6BC1BF5548}"/>
              </a:ext>
            </a:extLst>
          </p:cNvPr>
          <p:cNvGraphicFramePr>
            <a:graphicFrameLocks noGrp="1"/>
          </p:cNvGraphicFramePr>
          <p:nvPr>
            <p:extLst>
              <p:ext uri="{D42A27DB-BD31-4B8C-83A1-F6EECF244321}">
                <p14:modId xmlns:p14="http://schemas.microsoft.com/office/powerpoint/2010/main" val="1308702694"/>
              </p:ext>
            </p:extLst>
          </p:nvPr>
        </p:nvGraphicFramePr>
        <p:xfrm>
          <a:off x="3525697" y="1380306"/>
          <a:ext cx="6075503" cy="243840"/>
        </p:xfrm>
        <a:graphic>
          <a:graphicData uri="http://schemas.openxmlformats.org/drawingml/2006/table">
            <a:tbl>
              <a:tblPr firstRow="1" bandRow="1">
                <a:tableStyleId>{5C22544A-7EE6-4342-B048-85BDC9FD1C3A}</a:tableStyleId>
              </a:tblPr>
              <a:tblGrid>
                <a:gridCol w="208103">
                  <a:extLst>
                    <a:ext uri="{9D8B030D-6E8A-4147-A177-3AD203B41FA5}">
                      <a16:colId xmlns:a16="http://schemas.microsoft.com/office/drawing/2014/main" val="103938125"/>
                    </a:ext>
                  </a:extLst>
                </a:gridCol>
                <a:gridCol w="2748119">
                  <a:extLst>
                    <a:ext uri="{9D8B030D-6E8A-4147-A177-3AD203B41FA5}">
                      <a16:colId xmlns:a16="http://schemas.microsoft.com/office/drawing/2014/main" val="2626985705"/>
                    </a:ext>
                  </a:extLst>
                </a:gridCol>
                <a:gridCol w="234445">
                  <a:extLst>
                    <a:ext uri="{9D8B030D-6E8A-4147-A177-3AD203B41FA5}">
                      <a16:colId xmlns:a16="http://schemas.microsoft.com/office/drawing/2014/main" val="4176404198"/>
                    </a:ext>
                  </a:extLst>
                </a:gridCol>
                <a:gridCol w="2884836">
                  <a:extLst>
                    <a:ext uri="{9D8B030D-6E8A-4147-A177-3AD203B41FA5}">
                      <a16:colId xmlns:a16="http://schemas.microsoft.com/office/drawing/2014/main" val="1376743270"/>
                    </a:ext>
                  </a:extLst>
                </a:gridCol>
              </a:tblGrid>
              <a:tr h="144380">
                <a:tc>
                  <a:txBody>
                    <a:bodyPr/>
                    <a:lstStyle/>
                    <a:p>
                      <a:endParaRPr lang="en-US" sz="1600" b="0" dirty="0">
                        <a:solidFill>
                          <a:schemeClr val="tx1"/>
                        </a:solidFill>
                      </a:endParaRPr>
                    </a:p>
                  </a:txBody>
                  <a:tcPr marL="0" marR="0" marT="0" marB="0">
                    <a:solidFill>
                      <a:srgbClr val="002F5F"/>
                    </a:solidFill>
                  </a:tcPr>
                </a:tc>
                <a:tc>
                  <a:txBody>
                    <a:bodyPr/>
                    <a:lstStyle/>
                    <a:p>
                      <a:r>
                        <a:rPr lang="en-US" sz="1600" b="0" dirty="0">
                          <a:solidFill>
                            <a:schemeClr val="tx1"/>
                          </a:solidFill>
                        </a:rPr>
                        <a:t>  </a:t>
                      </a:r>
                      <a:r>
                        <a:rPr lang="en-US" sz="1600" b="0" dirty="0">
                          <a:solidFill>
                            <a:srgbClr val="071D49"/>
                          </a:solidFill>
                        </a:rPr>
                        <a:t>DTG/3TC (N=275)</a:t>
                      </a:r>
                      <a:r>
                        <a:rPr lang="en-US" sz="1600" b="0" baseline="30000" dirty="0">
                          <a:solidFill>
                            <a:srgbClr val="071D49"/>
                          </a:solidFill>
                        </a:rPr>
                        <a:t>a</a:t>
                      </a:r>
                      <a:r>
                        <a:rPr lang="en-US" sz="1600" b="0" dirty="0">
                          <a:solidFill>
                            <a:srgbClr val="071D49"/>
                          </a:solidFill>
                        </a:rPr>
                        <a:t>   </a:t>
                      </a:r>
                    </a:p>
                  </a:txBody>
                  <a:tcPr marL="0" marR="0" marT="0" marB="0">
                    <a:solidFill>
                      <a:schemeClr val="bg1"/>
                    </a:solidFill>
                  </a:tcPr>
                </a:tc>
                <a:tc>
                  <a:txBody>
                    <a:bodyPr/>
                    <a:lstStyle/>
                    <a:p>
                      <a:endParaRPr lang="en-US" sz="1600" b="0" dirty="0">
                        <a:solidFill>
                          <a:schemeClr val="tx1"/>
                        </a:solidFill>
                      </a:endParaRPr>
                    </a:p>
                  </a:txBody>
                  <a:tcPr marL="0" marR="0" marT="0" marB="0">
                    <a:solidFill>
                      <a:srgbClr val="FF6600"/>
                    </a:solidFill>
                  </a:tcPr>
                </a:tc>
                <a:tc>
                  <a:txBody>
                    <a:bodyPr/>
                    <a:lstStyle/>
                    <a:p>
                      <a:r>
                        <a:rPr lang="en-US" sz="1600" b="0" dirty="0">
                          <a:solidFill>
                            <a:schemeClr val="tx1"/>
                          </a:solidFill>
                        </a:rPr>
                        <a:t>  </a:t>
                      </a:r>
                      <a:r>
                        <a:rPr lang="en-US" sz="1600" b="0" dirty="0">
                          <a:solidFill>
                            <a:srgbClr val="071D49"/>
                          </a:solidFill>
                        </a:rPr>
                        <a:t>TAF-based regimens (N=263)</a:t>
                      </a:r>
                      <a:r>
                        <a:rPr lang="en-US" sz="1600" b="0" baseline="30000" dirty="0">
                          <a:solidFill>
                            <a:srgbClr val="071D49"/>
                          </a:solidFill>
                        </a:rPr>
                        <a:t>a</a:t>
                      </a:r>
                      <a:endParaRPr lang="en-US" sz="1600" b="0" dirty="0">
                        <a:solidFill>
                          <a:srgbClr val="071D49"/>
                        </a:solidFill>
                      </a:endParaRPr>
                    </a:p>
                  </a:txBody>
                  <a:tcPr marL="0" marR="0" marT="0" marB="0">
                    <a:solidFill>
                      <a:schemeClr val="bg1"/>
                    </a:solidFill>
                  </a:tcPr>
                </a:tc>
                <a:extLst>
                  <a:ext uri="{0D108BD9-81ED-4DB2-BD59-A6C34878D82A}">
                    <a16:rowId xmlns:a16="http://schemas.microsoft.com/office/drawing/2014/main" val="2604524387"/>
                  </a:ext>
                </a:extLst>
              </a:tr>
            </a:tbl>
          </a:graphicData>
        </a:graphic>
      </p:graphicFrame>
      <p:sp>
        <p:nvSpPr>
          <p:cNvPr id="46" name="Left Bracket 45">
            <a:extLst>
              <a:ext uri="{FF2B5EF4-FFF2-40B4-BE49-F238E27FC236}">
                <a16:creationId xmlns:a16="http://schemas.microsoft.com/office/drawing/2014/main" id="{BFD74614-9DD6-4D54-B3DA-1CC8C28D2DBF}"/>
              </a:ext>
            </a:extLst>
          </p:cNvPr>
          <p:cNvSpPr/>
          <p:nvPr/>
        </p:nvSpPr>
        <p:spPr>
          <a:xfrm rot="5400000">
            <a:off x="7962120" y="1715766"/>
            <a:ext cx="126462" cy="784964"/>
          </a:xfrm>
          <a:prstGeom prst="leftBracket">
            <a:avLst>
              <a:gd name="adj" fmla="val 0"/>
            </a:avLst>
          </a:prstGeom>
          <a:ln w="19050">
            <a:solidFill>
              <a:srgbClr val="071D4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44546A"/>
              </a:solidFill>
            </a:endParaRPr>
          </a:p>
        </p:txBody>
      </p:sp>
      <p:sp>
        <p:nvSpPr>
          <p:cNvPr id="47" name="TextBox 46">
            <a:extLst>
              <a:ext uri="{FF2B5EF4-FFF2-40B4-BE49-F238E27FC236}">
                <a16:creationId xmlns:a16="http://schemas.microsoft.com/office/drawing/2014/main" id="{F01C1CBA-7A42-4E25-B07F-99EC030CFF45}"/>
              </a:ext>
            </a:extLst>
          </p:cNvPr>
          <p:cNvSpPr txBox="1"/>
          <p:nvPr/>
        </p:nvSpPr>
        <p:spPr>
          <a:xfrm>
            <a:off x="7908234" y="1859906"/>
            <a:ext cx="234235" cy="276999"/>
          </a:xfrm>
          <a:prstGeom prst="rect">
            <a:avLst/>
          </a:prstGeom>
          <a:noFill/>
        </p:spPr>
        <p:txBody>
          <a:bodyPr wrap="square" lIns="0" tIns="0" rIns="0" bIns="0" rtlCol="0">
            <a:spAutoFit/>
          </a:bodyPr>
          <a:lstStyle/>
          <a:p>
            <a:pPr algn="ctr"/>
            <a:r>
              <a:rPr lang="en-US" dirty="0">
                <a:solidFill>
                  <a:srgbClr val="071D49"/>
                </a:solidFill>
                <a:latin typeface="Arial" panose="020B0604020202020204" pitchFamily="34" charset="0"/>
                <a:cs typeface="Arial" panose="020B0604020202020204" pitchFamily="34" charset="0"/>
              </a:rPr>
              <a:t>**</a:t>
            </a:r>
          </a:p>
        </p:txBody>
      </p:sp>
      <p:sp>
        <p:nvSpPr>
          <p:cNvPr id="48" name="Left Bracket 47">
            <a:extLst>
              <a:ext uri="{FF2B5EF4-FFF2-40B4-BE49-F238E27FC236}">
                <a16:creationId xmlns:a16="http://schemas.microsoft.com/office/drawing/2014/main" id="{15234315-AECE-4C22-9E0E-C0B5CD55654F}"/>
              </a:ext>
            </a:extLst>
          </p:cNvPr>
          <p:cNvSpPr/>
          <p:nvPr/>
        </p:nvSpPr>
        <p:spPr>
          <a:xfrm rot="5400000">
            <a:off x="9557376" y="2189685"/>
            <a:ext cx="126462" cy="784964"/>
          </a:xfrm>
          <a:prstGeom prst="leftBracket">
            <a:avLst>
              <a:gd name="adj" fmla="val 0"/>
            </a:avLst>
          </a:prstGeom>
          <a:ln w="19050">
            <a:solidFill>
              <a:srgbClr val="071D4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44546A"/>
              </a:solidFill>
            </a:endParaRPr>
          </a:p>
        </p:txBody>
      </p:sp>
      <p:sp>
        <p:nvSpPr>
          <p:cNvPr id="49" name="TextBox 48">
            <a:extLst>
              <a:ext uri="{FF2B5EF4-FFF2-40B4-BE49-F238E27FC236}">
                <a16:creationId xmlns:a16="http://schemas.microsoft.com/office/drawing/2014/main" id="{8793F2F1-BF8C-4A4A-B134-A879D02421ED}"/>
              </a:ext>
            </a:extLst>
          </p:cNvPr>
          <p:cNvSpPr txBox="1"/>
          <p:nvPr/>
        </p:nvSpPr>
        <p:spPr>
          <a:xfrm>
            <a:off x="9503490" y="2333825"/>
            <a:ext cx="234235" cy="276999"/>
          </a:xfrm>
          <a:prstGeom prst="rect">
            <a:avLst/>
          </a:prstGeom>
          <a:noFill/>
        </p:spPr>
        <p:txBody>
          <a:bodyPr wrap="square" lIns="0" tIns="0" rIns="0" bIns="0" rtlCol="0">
            <a:spAutoFit/>
          </a:bodyPr>
          <a:lstStyle/>
          <a:p>
            <a:pPr algn="ctr"/>
            <a:r>
              <a:rPr lang="en-US" dirty="0">
                <a:solidFill>
                  <a:srgbClr val="071D49"/>
                </a:solidFill>
                <a:latin typeface="Arial" panose="020B0604020202020204" pitchFamily="34" charset="0"/>
                <a:cs typeface="Arial" panose="020B0604020202020204" pitchFamily="34" charset="0"/>
              </a:rPr>
              <a:t>*</a:t>
            </a:r>
          </a:p>
        </p:txBody>
      </p:sp>
      <p:sp>
        <p:nvSpPr>
          <p:cNvPr id="50" name="Left Bracket 49">
            <a:extLst>
              <a:ext uri="{FF2B5EF4-FFF2-40B4-BE49-F238E27FC236}">
                <a16:creationId xmlns:a16="http://schemas.microsoft.com/office/drawing/2014/main" id="{7F388F60-2FC8-4EC8-8535-CF5CF0A1376C}"/>
              </a:ext>
            </a:extLst>
          </p:cNvPr>
          <p:cNvSpPr/>
          <p:nvPr/>
        </p:nvSpPr>
        <p:spPr>
          <a:xfrm rot="5400000">
            <a:off x="3187514" y="2155991"/>
            <a:ext cx="126462" cy="784964"/>
          </a:xfrm>
          <a:prstGeom prst="leftBracket">
            <a:avLst>
              <a:gd name="adj" fmla="val 0"/>
            </a:avLst>
          </a:prstGeom>
          <a:ln w="19050">
            <a:solidFill>
              <a:srgbClr val="071D4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44546A"/>
              </a:solidFill>
            </a:endParaRPr>
          </a:p>
        </p:txBody>
      </p:sp>
      <p:sp>
        <p:nvSpPr>
          <p:cNvPr id="51" name="TextBox 50">
            <a:extLst>
              <a:ext uri="{FF2B5EF4-FFF2-40B4-BE49-F238E27FC236}">
                <a16:creationId xmlns:a16="http://schemas.microsoft.com/office/drawing/2014/main" id="{8F928896-A969-49C1-B8C5-31CCBD3B3B07}"/>
              </a:ext>
            </a:extLst>
          </p:cNvPr>
          <p:cNvSpPr txBox="1"/>
          <p:nvPr/>
        </p:nvSpPr>
        <p:spPr>
          <a:xfrm>
            <a:off x="3133628" y="2300131"/>
            <a:ext cx="234235" cy="276999"/>
          </a:xfrm>
          <a:prstGeom prst="rect">
            <a:avLst/>
          </a:prstGeom>
          <a:noFill/>
        </p:spPr>
        <p:txBody>
          <a:bodyPr wrap="square" lIns="0" tIns="0" rIns="0" bIns="0" rtlCol="0">
            <a:spAutoFit/>
          </a:bodyPr>
          <a:lstStyle/>
          <a:p>
            <a:pPr algn="ctr"/>
            <a:r>
              <a:rPr lang="en-US" dirty="0">
                <a:solidFill>
                  <a:srgbClr val="071D49"/>
                </a:solidFill>
                <a:latin typeface="Arial" panose="020B0604020202020204" pitchFamily="34" charset="0"/>
                <a:cs typeface="Arial" panose="020B0604020202020204" pitchFamily="34" charset="0"/>
              </a:rPr>
              <a:t>**</a:t>
            </a:r>
          </a:p>
        </p:txBody>
      </p:sp>
      <p:sp>
        <p:nvSpPr>
          <p:cNvPr id="52" name="Left Bracket 51">
            <a:extLst>
              <a:ext uri="{FF2B5EF4-FFF2-40B4-BE49-F238E27FC236}">
                <a16:creationId xmlns:a16="http://schemas.microsoft.com/office/drawing/2014/main" id="{E38F9CD2-6965-4C7D-8AC0-A9D8DEB09F75}"/>
              </a:ext>
            </a:extLst>
          </p:cNvPr>
          <p:cNvSpPr/>
          <p:nvPr/>
        </p:nvSpPr>
        <p:spPr>
          <a:xfrm rot="5400000">
            <a:off x="6396088" y="2102850"/>
            <a:ext cx="126462" cy="784964"/>
          </a:xfrm>
          <a:prstGeom prst="leftBracket">
            <a:avLst>
              <a:gd name="adj" fmla="val 0"/>
            </a:avLst>
          </a:prstGeom>
          <a:ln w="19050">
            <a:solidFill>
              <a:srgbClr val="071D4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44546A"/>
              </a:solidFill>
            </a:endParaRPr>
          </a:p>
        </p:txBody>
      </p:sp>
      <p:sp>
        <p:nvSpPr>
          <p:cNvPr id="53" name="TextBox 52">
            <a:extLst>
              <a:ext uri="{FF2B5EF4-FFF2-40B4-BE49-F238E27FC236}">
                <a16:creationId xmlns:a16="http://schemas.microsoft.com/office/drawing/2014/main" id="{BA2F20D4-C063-4EDF-B465-4040EC8B61D0}"/>
              </a:ext>
            </a:extLst>
          </p:cNvPr>
          <p:cNvSpPr txBox="1"/>
          <p:nvPr/>
        </p:nvSpPr>
        <p:spPr>
          <a:xfrm>
            <a:off x="6342202" y="2246990"/>
            <a:ext cx="234235" cy="276999"/>
          </a:xfrm>
          <a:prstGeom prst="rect">
            <a:avLst/>
          </a:prstGeom>
          <a:noFill/>
        </p:spPr>
        <p:txBody>
          <a:bodyPr wrap="square" lIns="0" tIns="0" rIns="0" bIns="0" rtlCol="0">
            <a:spAutoFit/>
          </a:bodyPr>
          <a:lstStyle/>
          <a:p>
            <a:pPr algn="ctr"/>
            <a:r>
              <a:rPr lang="en-US" dirty="0">
                <a:solidFill>
                  <a:srgbClr val="071D49"/>
                </a:solidFill>
                <a:latin typeface="Arial" panose="020B0604020202020204" pitchFamily="34" charset="0"/>
                <a:cs typeface="Arial" panose="020B0604020202020204" pitchFamily="34" charset="0"/>
              </a:rPr>
              <a:t>**</a:t>
            </a:r>
          </a:p>
        </p:txBody>
      </p:sp>
      <p:sp>
        <p:nvSpPr>
          <p:cNvPr id="15" name="Text Placeholder 22">
            <a:extLst>
              <a:ext uri="{FF2B5EF4-FFF2-40B4-BE49-F238E27FC236}">
                <a16:creationId xmlns:a16="http://schemas.microsoft.com/office/drawing/2014/main" id="{5578243D-5881-483F-A025-66BAFFCB21BA}"/>
              </a:ext>
            </a:extLst>
          </p:cNvPr>
          <p:cNvSpPr txBox="1">
            <a:spLocks/>
          </p:cNvSpPr>
          <p:nvPr/>
        </p:nvSpPr>
        <p:spPr bwMode="auto">
          <a:xfrm>
            <a:off x="6538913" y="6419850"/>
            <a:ext cx="5203825"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sz="20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r"/>
            <a:r>
              <a:rPr lang="en-US" sz="800" kern="0" dirty="0"/>
              <a:t>Ait-Khaled et al. EACS 2019; Basel, Switzerland. Slides PS7/2.</a:t>
            </a:r>
          </a:p>
        </p:txBody>
      </p:sp>
    </p:spTree>
    <p:extLst>
      <p:ext uri="{BB962C8B-B14F-4D97-AF65-F5344CB8AC3E}">
        <p14:creationId xmlns:p14="http://schemas.microsoft.com/office/powerpoint/2010/main" val="7474113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8FC34-F193-49DC-B66A-D8F7235B36AA}"/>
              </a:ext>
            </a:extLst>
          </p:cNvPr>
          <p:cNvSpPr>
            <a:spLocks noGrp="1"/>
          </p:cNvSpPr>
          <p:nvPr>
            <p:ph type="title"/>
          </p:nvPr>
        </p:nvSpPr>
        <p:spPr>
          <a:xfrm>
            <a:off x="711203" y="152401"/>
            <a:ext cx="10871197" cy="838200"/>
          </a:xfrm>
        </p:spPr>
        <p:txBody>
          <a:bodyPr/>
          <a:lstStyle/>
          <a:p>
            <a:r>
              <a:rPr lang="en-US" dirty="0"/>
              <a:t>Improvements in Insulin Resistance by HOMA-IR in the DTG/3TC Group at Week 48</a:t>
            </a:r>
          </a:p>
        </p:txBody>
      </p:sp>
      <p:sp>
        <p:nvSpPr>
          <p:cNvPr id="3" name="Slide Number Placeholder 2">
            <a:extLst>
              <a:ext uri="{FF2B5EF4-FFF2-40B4-BE49-F238E27FC236}">
                <a16:creationId xmlns:a16="http://schemas.microsoft.com/office/drawing/2014/main" id="{B2C27A21-5C6B-4542-A906-8E85230D11B7}"/>
              </a:ext>
            </a:extLst>
          </p:cNvPr>
          <p:cNvSpPr>
            <a:spLocks noGrp="1"/>
          </p:cNvSpPr>
          <p:nvPr>
            <p:ph type="sldNum" sz="quarter" idx="4"/>
          </p:nvPr>
        </p:nvSpPr>
        <p:spPr/>
        <p:txBody>
          <a:bodyPr/>
          <a:lstStyle/>
          <a:p>
            <a:fld id="{724AC3FD-09E3-4FF5-A0F9-A72F20D7F301}" type="slidenum">
              <a:rPr lang="en-GB" smtClean="0"/>
              <a:pPr/>
              <a:t>16</a:t>
            </a:fld>
            <a:endParaRPr lang="en-GB" dirty="0"/>
          </a:p>
        </p:txBody>
      </p:sp>
      <p:sp>
        <p:nvSpPr>
          <p:cNvPr id="4" name="Text Placeholder 3">
            <a:extLst>
              <a:ext uri="{FF2B5EF4-FFF2-40B4-BE49-F238E27FC236}">
                <a16:creationId xmlns:a16="http://schemas.microsoft.com/office/drawing/2014/main" id="{ABE839C7-860B-41DC-B59E-4696BF2AC4BB}"/>
              </a:ext>
            </a:extLst>
          </p:cNvPr>
          <p:cNvSpPr>
            <a:spLocks noGrp="1"/>
          </p:cNvSpPr>
          <p:nvPr>
            <p:ph type="body" sz="quarter" idx="18"/>
          </p:nvPr>
        </p:nvSpPr>
        <p:spPr>
          <a:xfrm>
            <a:off x="711200" y="5727356"/>
            <a:ext cx="11143488" cy="336525"/>
          </a:xfrm>
        </p:spPr>
        <p:txBody>
          <a:bodyPr/>
          <a:lstStyle/>
          <a:p>
            <a:r>
              <a:rPr lang="en-US" dirty="0"/>
              <a:t>HOMA-IR, homeostasis model assessment–insulin resistance. Geometric mean ratio and 95% CI for post-baseline values based on a log</a:t>
            </a:r>
            <a:r>
              <a:rPr lang="en-US" baseline="-25000" dirty="0"/>
              <a:t>e</a:t>
            </a:r>
            <a:r>
              <a:rPr lang="en-US" dirty="0"/>
              <a:t> transformation. Change from baseline was calculated using a repeated measures model adjusting for treatment, visit, baseline third agent class, CD4+ cell count (continuous), age (continuous), sex, race, body mass index (continuous), presence of hypertension, log</a:t>
            </a:r>
            <a:r>
              <a:rPr lang="en-US" baseline="-25000" dirty="0"/>
              <a:t>e</a:t>
            </a:r>
            <a:r>
              <a:rPr lang="en-US" dirty="0"/>
              <a:t>-transformed baseline HOMA-IR, treatment-by-visit interaction, and baseline value-by-visit interaction, with visit as the repeated factor.</a:t>
            </a:r>
          </a:p>
        </p:txBody>
      </p:sp>
      <p:graphicFrame>
        <p:nvGraphicFramePr>
          <p:cNvPr id="15" name="Chart 14">
            <a:extLst>
              <a:ext uri="{FF2B5EF4-FFF2-40B4-BE49-F238E27FC236}">
                <a16:creationId xmlns:a16="http://schemas.microsoft.com/office/drawing/2014/main" id="{CA8A447F-F2B0-4186-93AC-5CD644748F07}"/>
              </a:ext>
            </a:extLst>
          </p:cNvPr>
          <p:cNvGraphicFramePr/>
          <p:nvPr>
            <p:extLst>
              <p:ext uri="{D42A27DB-BD31-4B8C-83A1-F6EECF244321}">
                <p14:modId xmlns:p14="http://schemas.microsoft.com/office/powerpoint/2010/main" val="779113190"/>
              </p:ext>
            </p:extLst>
          </p:nvPr>
        </p:nvGraphicFramePr>
        <p:xfrm>
          <a:off x="1557118" y="1219200"/>
          <a:ext cx="9077764" cy="3530038"/>
        </p:xfrm>
        <a:graphic>
          <a:graphicData uri="http://schemas.openxmlformats.org/drawingml/2006/chart">
            <c:chart xmlns:c="http://schemas.openxmlformats.org/drawingml/2006/chart" xmlns:r="http://schemas.openxmlformats.org/officeDocument/2006/relationships" r:id="rId3"/>
          </a:graphicData>
        </a:graphic>
      </p:graphicFrame>
      <p:grpSp>
        <p:nvGrpSpPr>
          <p:cNvPr id="16" name="Group 15">
            <a:extLst>
              <a:ext uri="{FF2B5EF4-FFF2-40B4-BE49-F238E27FC236}">
                <a16:creationId xmlns:a16="http://schemas.microsoft.com/office/drawing/2014/main" id="{8DF8F7D1-6ED9-4CAC-B18F-1AEBD40DFB3E}"/>
              </a:ext>
            </a:extLst>
          </p:cNvPr>
          <p:cNvGrpSpPr/>
          <p:nvPr/>
        </p:nvGrpSpPr>
        <p:grpSpPr>
          <a:xfrm>
            <a:off x="2893831" y="3891575"/>
            <a:ext cx="7519551" cy="420064"/>
            <a:chOff x="2098635" y="4417653"/>
            <a:chExt cx="8921977" cy="371796"/>
          </a:xfrm>
        </p:grpSpPr>
        <p:cxnSp>
          <p:nvCxnSpPr>
            <p:cNvPr id="17" name="Straight Connector 16">
              <a:extLst>
                <a:ext uri="{FF2B5EF4-FFF2-40B4-BE49-F238E27FC236}">
                  <a16:creationId xmlns:a16="http://schemas.microsoft.com/office/drawing/2014/main" id="{EC244C65-D1CC-4C7D-BE91-28A71A689C85}"/>
                </a:ext>
              </a:extLst>
            </p:cNvPr>
            <p:cNvCxnSpPr/>
            <p:nvPr/>
          </p:nvCxnSpPr>
          <p:spPr>
            <a:xfrm>
              <a:off x="2098635" y="4417653"/>
              <a:ext cx="8921977" cy="0"/>
            </a:xfrm>
            <a:prstGeom prst="line">
              <a:avLst/>
            </a:prstGeom>
            <a:ln w="19050">
              <a:solidFill>
                <a:srgbClr val="071D49"/>
              </a:solidFill>
            </a:ln>
          </p:spPr>
          <p:style>
            <a:lnRef idx="1">
              <a:schemeClr val="accent1"/>
            </a:lnRef>
            <a:fillRef idx="0">
              <a:schemeClr val="accent1"/>
            </a:fillRef>
            <a:effectRef idx="0">
              <a:schemeClr val="accent1"/>
            </a:effectRef>
            <a:fontRef idx="minor">
              <a:schemeClr val="tx1"/>
            </a:fontRef>
          </p:style>
        </p:cxnSp>
        <p:sp>
          <p:nvSpPr>
            <p:cNvPr id="18" name="Freeform: Shape 17">
              <a:extLst>
                <a:ext uri="{FF2B5EF4-FFF2-40B4-BE49-F238E27FC236}">
                  <a16:creationId xmlns:a16="http://schemas.microsoft.com/office/drawing/2014/main" id="{D00AE9AE-CB07-428C-ABBA-293F3A9A6B25}"/>
                </a:ext>
              </a:extLst>
            </p:cNvPr>
            <p:cNvSpPr/>
            <p:nvPr/>
          </p:nvSpPr>
          <p:spPr>
            <a:xfrm>
              <a:off x="2197713" y="4419614"/>
              <a:ext cx="0" cy="54864"/>
            </a:xfrm>
            <a:custGeom>
              <a:avLst/>
              <a:gdLst>
                <a:gd name="connsiteX0" fmla="*/ 0 w 0"/>
                <a:gd name="connsiteY0" fmla="*/ 0 h 106586"/>
                <a:gd name="connsiteX1" fmla="*/ 0 w 0"/>
                <a:gd name="connsiteY1" fmla="*/ 106586 h 106586"/>
              </a:gdLst>
              <a:ahLst/>
              <a:cxnLst>
                <a:cxn ang="0">
                  <a:pos x="connsiteX0" y="connsiteY0"/>
                </a:cxn>
                <a:cxn ang="0">
                  <a:pos x="connsiteX1" y="connsiteY1"/>
                </a:cxn>
              </a:cxnLst>
              <a:rect l="l" t="t" r="r" b="b"/>
              <a:pathLst>
                <a:path h="106586">
                  <a:moveTo>
                    <a:pt x="0" y="0"/>
                  </a:moveTo>
                  <a:lnTo>
                    <a:pt x="0" y="106586"/>
                  </a:lnTo>
                </a:path>
              </a:pathLst>
            </a:custGeom>
            <a:noFill/>
            <a:ln w="19050">
              <a:solidFill>
                <a:srgbClr val="071D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071D49"/>
                </a:solidFill>
              </a:endParaRPr>
            </a:p>
          </p:txBody>
        </p:sp>
        <p:sp>
          <p:nvSpPr>
            <p:cNvPr id="19" name="TextBox 18">
              <a:extLst>
                <a:ext uri="{FF2B5EF4-FFF2-40B4-BE49-F238E27FC236}">
                  <a16:creationId xmlns:a16="http://schemas.microsoft.com/office/drawing/2014/main" id="{C10D51BC-6F17-4223-9C5C-1A401494F1B4}"/>
                </a:ext>
              </a:extLst>
            </p:cNvPr>
            <p:cNvSpPr txBox="1"/>
            <p:nvPr/>
          </p:nvSpPr>
          <p:spPr>
            <a:xfrm>
              <a:off x="2130563" y="4506296"/>
              <a:ext cx="134302" cy="283153"/>
            </a:xfrm>
            <a:prstGeom prst="rect">
              <a:avLst/>
            </a:prstGeom>
            <a:noFill/>
          </p:spPr>
          <p:txBody>
            <a:bodyPr wrap="none" lIns="0" tIns="0" rIns="0" bIns="0" rtlCol="0">
              <a:noAutofit/>
            </a:bodyPr>
            <a:lstStyle/>
            <a:p>
              <a:pPr algn="ctr"/>
              <a:r>
                <a:rPr lang="en-US" sz="1600" dirty="0">
                  <a:solidFill>
                    <a:srgbClr val="071D49"/>
                  </a:solidFill>
                  <a:latin typeface="Arial" panose="020B0604020202020204" pitchFamily="34" charset="0"/>
                  <a:cs typeface="Arial" panose="020B0604020202020204" pitchFamily="34" charset="0"/>
                </a:rPr>
                <a:t>Baseline</a:t>
              </a:r>
            </a:p>
          </p:txBody>
        </p:sp>
        <p:sp>
          <p:nvSpPr>
            <p:cNvPr id="20" name="Freeform: Shape 19">
              <a:extLst>
                <a:ext uri="{FF2B5EF4-FFF2-40B4-BE49-F238E27FC236}">
                  <a16:creationId xmlns:a16="http://schemas.microsoft.com/office/drawing/2014/main" id="{4E4DA41A-A919-4184-B3E0-5605F85B705D}"/>
                </a:ext>
              </a:extLst>
            </p:cNvPr>
            <p:cNvSpPr/>
            <p:nvPr/>
          </p:nvSpPr>
          <p:spPr>
            <a:xfrm>
              <a:off x="6523053" y="4419614"/>
              <a:ext cx="0" cy="54864"/>
            </a:xfrm>
            <a:custGeom>
              <a:avLst/>
              <a:gdLst>
                <a:gd name="connsiteX0" fmla="*/ 0 w 0"/>
                <a:gd name="connsiteY0" fmla="*/ 0 h 106586"/>
                <a:gd name="connsiteX1" fmla="*/ 0 w 0"/>
                <a:gd name="connsiteY1" fmla="*/ 106586 h 106586"/>
              </a:gdLst>
              <a:ahLst/>
              <a:cxnLst>
                <a:cxn ang="0">
                  <a:pos x="connsiteX0" y="connsiteY0"/>
                </a:cxn>
                <a:cxn ang="0">
                  <a:pos x="connsiteX1" y="connsiteY1"/>
                </a:cxn>
              </a:cxnLst>
              <a:rect l="l" t="t" r="r" b="b"/>
              <a:pathLst>
                <a:path h="106586">
                  <a:moveTo>
                    <a:pt x="0" y="0"/>
                  </a:moveTo>
                  <a:lnTo>
                    <a:pt x="0" y="106586"/>
                  </a:lnTo>
                </a:path>
              </a:pathLst>
            </a:custGeom>
            <a:noFill/>
            <a:ln w="19050">
              <a:solidFill>
                <a:srgbClr val="071D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071D49"/>
                </a:solidFill>
              </a:endParaRPr>
            </a:p>
          </p:txBody>
        </p:sp>
        <p:sp>
          <p:nvSpPr>
            <p:cNvPr id="21" name="TextBox 20">
              <a:extLst>
                <a:ext uri="{FF2B5EF4-FFF2-40B4-BE49-F238E27FC236}">
                  <a16:creationId xmlns:a16="http://schemas.microsoft.com/office/drawing/2014/main" id="{1A68902F-3508-42B3-A5E9-246A7DD396A6}"/>
                </a:ext>
              </a:extLst>
            </p:cNvPr>
            <p:cNvSpPr txBox="1"/>
            <p:nvPr/>
          </p:nvSpPr>
          <p:spPr>
            <a:xfrm>
              <a:off x="6455901" y="4506296"/>
              <a:ext cx="134302" cy="283153"/>
            </a:xfrm>
            <a:prstGeom prst="rect">
              <a:avLst/>
            </a:prstGeom>
            <a:noFill/>
          </p:spPr>
          <p:txBody>
            <a:bodyPr wrap="none" lIns="0" tIns="0" rIns="0" bIns="0" rtlCol="0">
              <a:noAutofit/>
            </a:bodyPr>
            <a:lstStyle/>
            <a:p>
              <a:pPr algn="ctr"/>
              <a:r>
                <a:rPr lang="en-US" sz="1600" dirty="0">
                  <a:solidFill>
                    <a:srgbClr val="071D49"/>
                  </a:solidFill>
                  <a:latin typeface="Arial" panose="020B0604020202020204" pitchFamily="34" charset="0"/>
                  <a:cs typeface="Arial" panose="020B0604020202020204" pitchFamily="34" charset="0"/>
                </a:rPr>
                <a:t>24</a:t>
              </a:r>
            </a:p>
          </p:txBody>
        </p:sp>
        <p:sp>
          <p:nvSpPr>
            <p:cNvPr id="22" name="Freeform: Shape 21">
              <a:extLst>
                <a:ext uri="{FF2B5EF4-FFF2-40B4-BE49-F238E27FC236}">
                  <a16:creationId xmlns:a16="http://schemas.microsoft.com/office/drawing/2014/main" id="{BA40FE28-4BD5-4FF8-80EF-40135B8C3254}"/>
                </a:ext>
              </a:extLst>
            </p:cNvPr>
            <p:cNvSpPr/>
            <p:nvPr/>
          </p:nvSpPr>
          <p:spPr>
            <a:xfrm>
              <a:off x="10901463" y="4419614"/>
              <a:ext cx="0" cy="54864"/>
            </a:xfrm>
            <a:custGeom>
              <a:avLst/>
              <a:gdLst>
                <a:gd name="connsiteX0" fmla="*/ 0 w 0"/>
                <a:gd name="connsiteY0" fmla="*/ 0 h 106586"/>
                <a:gd name="connsiteX1" fmla="*/ 0 w 0"/>
                <a:gd name="connsiteY1" fmla="*/ 106586 h 106586"/>
              </a:gdLst>
              <a:ahLst/>
              <a:cxnLst>
                <a:cxn ang="0">
                  <a:pos x="connsiteX0" y="connsiteY0"/>
                </a:cxn>
                <a:cxn ang="0">
                  <a:pos x="connsiteX1" y="connsiteY1"/>
                </a:cxn>
              </a:cxnLst>
              <a:rect l="l" t="t" r="r" b="b"/>
              <a:pathLst>
                <a:path h="106586">
                  <a:moveTo>
                    <a:pt x="0" y="0"/>
                  </a:moveTo>
                  <a:lnTo>
                    <a:pt x="0" y="106586"/>
                  </a:lnTo>
                </a:path>
              </a:pathLst>
            </a:custGeom>
            <a:noFill/>
            <a:ln w="19050">
              <a:solidFill>
                <a:srgbClr val="071D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071D49"/>
                </a:solidFill>
              </a:endParaRPr>
            </a:p>
          </p:txBody>
        </p:sp>
        <p:sp>
          <p:nvSpPr>
            <p:cNvPr id="23" name="TextBox 22">
              <a:extLst>
                <a:ext uri="{FF2B5EF4-FFF2-40B4-BE49-F238E27FC236}">
                  <a16:creationId xmlns:a16="http://schemas.microsoft.com/office/drawing/2014/main" id="{F845FE5D-6C96-42D7-BCF5-5FE5C878C3BD}"/>
                </a:ext>
              </a:extLst>
            </p:cNvPr>
            <p:cNvSpPr txBox="1"/>
            <p:nvPr/>
          </p:nvSpPr>
          <p:spPr>
            <a:xfrm>
              <a:off x="10834312" y="4506296"/>
              <a:ext cx="134302" cy="283153"/>
            </a:xfrm>
            <a:prstGeom prst="rect">
              <a:avLst/>
            </a:prstGeom>
            <a:noFill/>
          </p:spPr>
          <p:txBody>
            <a:bodyPr wrap="none" lIns="0" tIns="0" rIns="0" bIns="0" rtlCol="0">
              <a:noAutofit/>
            </a:bodyPr>
            <a:lstStyle/>
            <a:p>
              <a:pPr algn="ctr"/>
              <a:r>
                <a:rPr lang="en-US" sz="1600" dirty="0">
                  <a:solidFill>
                    <a:srgbClr val="071D49"/>
                  </a:solidFill>
                  <a:latin typeface="Arial" panose="020B0604020202020204" pitchFamily="34" charset="0"/>
                  <a:cs typeface="Arial" panose="020B0604020202020204" pitchFamily="34" charset="0"/>
                </a:rPr>
                <a:t>48</a:t>
              </a:r>
            </a:p>
          </p:txBody>
        </p:sp>
      </p:grpSp>
      <p:sp>
        <p:nvSpPr>
          <p:cNvPr id="24" name="Content Placeholder 1">
            <a:extLst>
              <a:ext uri="{FF2B5EF4-FFF2-40B4-BE49-F238E27FC236}">
                <a16:creationId xmlns:a16="http://schemas.microsoft.com/office/drawing/2014/main" id="{190250C9-DB1E-4D49-B20A-AABC9C1350C9}"/>
              </a:ext>
            </a:extLst>
          </p:cNvPr>
          <p:cNvSpPr txBox="1">
            <a:spLocks/>
          </p:cNvSpPr>
          <p:nvPr/>
        </p:nvSpPr>
        <p:spPr>
          <a:xfrm>
            <a:off x="623528" y="4724399"/>
            <a:ext cx="11144251" cy="914395"/>
          </a:xfrm>
          <a:prstGeom prst="rect">
            <a:avLst/>
          </a:prstGeom>
        </p:spPr>
        <p:txBody>
          <a:bodyPr/>
          <a:lstStyle>
            <a:lvl1pPr marL="0" indent="0" algn="l" rtl="0" eaLnBrk="0" fontAlgn="base" hangingPunct="0">
              <a:spcBef>
                <a:spcPts val="800"/>
              </a:spcBef>
              <a:spcAft>
                <a:spcPts val="0"/>
              </a:spcAft>
              <a:buClr>
                <a:srgbClr val="E31836"/>
              </a:buClr>
              <a:buSzPct val="115000"/>
              <a:buFont typeface="Arial" panose="020B0604020202020204" pitchFamily="34" charset="0"/>
              <a:buNone/>
              <a:defRPr sz="20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ts val="400"/>
              </a:spcBef>
              <a:spcAft>
                <a:spcPts val="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ts val="400"/>
              </a:spcBef>
              <a:spcAft>
                <a:spcPts val="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ts val="400"/>
              </a:spcBef>
              <a:spcAft>
                <a:spcPts val="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marL="342900" indent="-342900">
              <a:buFont typeface="Arial" panose="020B0604020202020204" pitchFamily="34" charset="0"/>
              <a:buChar char="•"/>
            </a:pPr>
            <a:r>
              <a:rPr lang="en-US" sz="1800" dirty="0">
                <a:solidFill>
                  <a:srgbClr val="071D49"/>
                </a:solidFill>
              </a:rPr>
              <a:t>65% of participants in the DTG/3TC group and 74% in the TAF-based regimens group had insulin resistance defined as HOMA-IR ≥2 at Week 48 (odds ratio, 0.59; 95% CI, 0.40-0.87; </a:t>
            </a:r>
            <a:r>
              <a:rPr lang="en-US" sz="1800" i="1" dirty="0">
                <a:solidFill>
                  <a:srgbClr val="071D49"/>
                </a:solidFill>
              </a:rPr>
              <a:t>P</a:t>
            </a:r>
            <a:r>
              <a:rPr lang="en-US" sz="1800" dirty="0">
                <a:solidFill>
                  <a:srgbClr val="071D49"/>
                </a:solidFill>
              </a:rPr>
              <a:t>=0.008)</a:t>
            </a:r>
            <a:endParaRPr lang="en-GB" sz="1600" kern="0" baseline="30000" dirty="0">
              <a:solidFill>
                <a:srgbClr val="071D49"/>
              </a:solidFill>
            </a:endParaRPr>
          </a:p>
        </p:txBody>
      </p:sp>
      <p:sp>
        <p:nvSpPr>
          <p:cNvPr id="5" name="TextBox 4">
            <a:extLst>
              <a:ext uri="{FF2B5EF4-FFF2-40B4-BE49-F238E27FC236}">
                <a16:creationId xmlns:a16="http://schemas.microsoft.com/office/drawing/2014/main" id="{EBEBCC46-F185-4E1F-9B42-8F80808A719D}"/>
              </a:ext>
            </a:extLst>
          </p:cNvPr>
          <p:cNvSpPr txBox="1"/>
          <p:nvPr/>
        </p:nvSpPr>
        <p:spPr>
          <a:xfrm>
            <a:off x="10577854" y="2737998"/>
            <a:ext cx="1137268" cy="246221"/>
          </a:xfrm>
          <a:prstGeom prst="rect">
            <a:avLst/>
          </a:prstGeom>
          <a:noFill/>
        </p:spPr>
        <p:txBody>
          <a:bodyPr wrap="square" lIns="0" tIns="0" rIns="0" bIns="0" rtlCol="0">
            <a:spAutoFit/>
          </a:bodyPr>
          <a:lstStyle/>
          <a:p>
            <a:pPr algn="l">
              <a:spcBef>
                <a:spcPts val="800"/>
              </a:spcBef>
            </a:pPr>
            <a:r>
              <a:rPr lang="en-US" sz="1600" b="1" i="1" dirty="0">
                <a:solidFill>
                  <a:schemeClr val="accent2"/>
                </a:solidFill>
              </a:rPr>
              <a:t>P</a:t>
            </a:r>
            <a:r>
              <a:rPr lang="en-US" sz="1600" b="1" dirty="0">
                <a:solidFill>
                  <a:schemeClr val="accent2"/>
                </a:solidFill>
              </a:rPr>
              <a:t>=0.001</a:t>
            </a:r>
          </a:p>
        </p:txBody>
      </p:sp>
      <p:sp>
        <p:nvSpPr>
          <p:cNvPr id="25" name="Text Placeholder 22">
            <a:extLst>
              <a:ext uri="{FF2B5EF4-FFF2-40B4-BE49-F238E27FC236}">
                <a16:creationId xmlns:a16="http://schemas.microsoft.com/office/drawing/2014/main" id="{0FD17E6E-028A-4800-AD68-969891E9B301}"/>
              </a:ext>
            </a:extLst>
          </p:cNvPr>
          <p:cNvSpPr txBox="1">
            <a:spLocks/>
          </p:cNvSpPr>
          <p:nvPr/>
        </p:nvSpPr>
        <p:spPr bwMode="auto">
          <a:xfrm>
            <a:off x="6538913" y="6419850"/>
            <a:ext cx="5203825"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sz="20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r"/>
            <a:r>
              <a:rPr lang="en-US" sz="800" kern="0" dirty="0"/>
              <a:t>Ait-Khaled et al. EACS 2019; Basel, Switzerland. Slides PS7/2.</a:t>
            </a:r>
          </a:p>
        </p:txBody>
      </p:sp>
    </p:spTree>
    <p:extLst>
      <p:ext uri="{BB962C8B-B14F-4D97-AF65-F5344CB8AC3E}">
        <p14:creationId xmlns:p14="http://schemas.microsoft.com/office/powerpoint/2010/main" val="32988953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AFF0F69-93C6-4682-8BB5-649045DB015C}"/>
              </a:ext>
            </a:extLst>
          </p:cNvPr>
          <p:cNvSpPr>
            <a:spLocks noGrp="1"/>
          </p:cNvSpPr>
          <p:nvPr>
            <p:ph idx="1"/>
          </p:nvPr>
        </p:nvSpPr>
        <p:spPr>
          <a:xfrm>
            <a:off x="711200" y="1350964"/>
            <a:ext cx="11252200" cy="4303460"/>
          </a:xfrm>
        </p:spPr>
        <p:txBody>
          <a:bodyPr/>
          <a:lstStyle/>
          <a:p>
            <a:pPr marL="342900" indent="-342900">
              <a:spcAft>
                <a:spcPts val="600"/>
              </a:spcAft>
              <a:buFont typeface="Arial" panose="020B0604020202020204" pitchFamily="34" charset="0"/>
              <a:buChar char="•"/>
            </a:pPr>
            <a:r>
              <a:rPr lang="en-GB" altLang="en-US" dirty="0"/>
              <a:t>Switching to DTG/3TC FDC was non-inferior to remaining on TAF-based regimens through </a:t>
            </a:r>
            <a:br>
              <a:rPr lang="en-GB" altLang="en-US" dirty="0"/>
            </a:br>
            <a:r>
              <a:rPr lang="en-GB" altLang="en-US" dirty="0"/>
              <a:t>Week 48 in ART-experienced, virologically suppressed adults</a:t>
            </a:r>
          </a:p>
          <a:p>
            <a:pPr marL="342900" indent="-342900">
              <a:spcAft>
                <a:spcPts val="600"/>
              </a:spcAft>
              <a:buFont typeface="Arial" panose="020B0604020202020204" pitchFamily="34" charset="0"/>
              <a:buChar char="•"/>
            </a:pPr>
            <a:r>
              <a:rPr lang="en-GB" altLang="en-US" dirty="0"/>
              <a:t>Efficacy by subgroup was consistent with overall Week 48 study results</a:t>
            </a:r>
          </a:p>
          <a:p>
            <a:pPr marL="342900" indent="-342900">
              <a:spcAft>
                <a:spcPts val="600"/>
              </a:spcAft>
              <a:buFont typeface="Arial" panose="020B0604020202020204" pitchFamily="34" charset="0"/>
              <a:buChar char="•"/>
            </a:pPr>
            <a:r>
              <a:rPr lang="en-US" dirty="0"/>
              <a:t>No confirmed virologic withdrawals in the DTG/3TC group</a:t>
            </a:r>
          </a:p>
          <a:p>
            <a:pPr marL="461963" lvl="1" indent="-285750">
              <a:spcAft>
                <a:spcPts val="600"/>
              </a:spcAft>
            </a:pPr>
            <a:r>
              <a:rPr lang="en-US" sz="1800" dirty="0"/>
              <a:t>Zero resistance development in the DTG/3TC group</a:t>
            </a:r>
            <a:endParaRPr lang="en-GB" altLang="en-US" sz="1800" dirty="0"/>
          </a:p>
          <a:p>
            <a:pPr marL="342900" indent="-342900">
              <a:spcAft>
                <a:spcPts val="600"/>
              </a:spcAft>
              <a:buFont typeface="Arial" panose="020B0604020202020204" pitchFamily="34" charset="0"/>
              <a:buChar char="•"/>
            </a:pPr>
            <a:r>
              <a:rPr lang="en-GB" altLang="en-US" dirty="0"/>
              <a:t>The safety profile of </a:t>
            </a:r>
            <a:r>
              <a:rPr lang="en-US" dirty="0"/>
              <a:t>DTG/3TC FDC wa</a:t>
            </a:r>
            <a:r>
              <a:rPr lang="en-US" altLang="en-US" dirty="0"/>
              <a:t>s consistent with the DTG and 3TC labels</a:t>
            </a:r>
          </a:p>
          <a:p>
            <a:pPr marL="457200" lvl="1" indent="-280988">
              <a:spcAft>
                <a:spcPts val="600"/>
              </a:spcAft>
            </a:pPr>
            <a:r>
              <a:rPr lang="en-US" altLang="en-US" sz="1800" dirty="0"/>
              <a:t>Improvements in lipids (TC, LDL, and TC/HDL) and insulin resistance were observed in the </a:t>
            </a:r>
            <a:br>
              <a:rPr lang="en-US" altLang="en-US" sz="1800" dirty="0"/>
            </a:br>
            <a:r>
              <a:rPr lang="en-US" altLang="en-US" sz="1800" dirty="0"/>
              <a:t>DTG/3TC group</a:t>
            </a:r>
          </a:p>
          <a:p>
            <a:pPr>
              <a:spcBef>
                <a:spcPts val="2200"/>
              </a:spcBef>
              <a:spcAft>
                <a:spcPts val="600"/>
              </a:spcAft>
            </a:pPr>
            <a:r>
              <a:rPr lang="en-GB" altLang="en-US" dirty="0"/>
              <a:t>Switching to DTG/3TC from TAF-based regimens is effective in maintaining virologic suppression regardless of baseline regimen, patient, or disease characteristics</a:t>
            </a:r>
          </a:p>
          <a:p>
            <a:pPr>
              <a:spcAft>
                <a:spcPts val="600"/>
              </a:spcAft>
            </a:pPr>
            <a:endParaRPr lang="en-US" altLang="en-US" dirty="0"/>
          </a:p>
          <a:p>
            <a:pPr lvl="1" indent="0">
              <a:buNone/>
            </a:pPr>
            <a:endParaRPr lang="en-GB" altLang="en-US" dirty="0"/>
          </a:p>
          <a:p>
            <a:pPr marL="342900" indent="-342900">
              <a:buFont typeface="Arial" panose="020B0604020202020204" pitchFamily="34" charset="0"/>
              <a:buChar char="•"/>
            </a:pPr>
            <a:endParaRPr lang="en-US" dirty="0"/>
          </a:p>
        </p:txBody>
      </p:sp>
      <p:sp>
        <p:nvSpPr>
          <p:cNvPr id="3" name="Title 2">
            <a:extLst>
              <a:ext uri="{FF2B5EF4-FFF2-40B4-BE49-F238E27FC236}">
                <a16:creationId xmlns:a16="http://schemas.microsoft.com/office/drawing/2014/main" id="{D96E7D6B-428B-4102-A218-0AE692B30AED}"/>
              </a:ext>
            </a:extLst>
          </p:cNvPr>
          <p:cNvSpPr>
            <a:spLocks noGrp="1"/>
          </p:cNvSpPr>
          <p:nvPr>
            <p:ph type="title"/>
          </p:nvPr>
        </p:nvSpPr>
        <p:spPr/>
        <p:txBody>
          <a:bodyPr/>
          <a:lstStyle/>
          <a:p>
            <a:r>
              <a:rPr lang="en-US" dirty="0"/>
              <a:t>Conclusions</a:t>
            </a:r>
          </a:p>
        </p:txBody>
      </p:sp>
      <p:sp>
        <p:nvSpPr>
          <p:cNvPr id="4" name="Slide Number Placeholder 3">
            <a:extLst>
              <a:ext uri="{FF2B5EF4-FFF2-40B4-BE49-F238E27FC236}">
                <a16:creationId xmlns:a16="http://schemas.microsoft.com/office/drawing/2014/main" id="{CC43A319-9A80-41C2-9AF3-B850E356DD17}"/>
              </a:ext>
            </a:extLst>
          </p:cNvPr>
          <p:cNvSpPr>
            <a:spLocks noGrp="1"/>
          </p:cNvSpPr>
          <p:nvPr>
            <p:ph type="sldNum" sz="quarter" idx="4"/>
          </p:nvPr>
        </p:nvSpPr>
        <p:spPr/>
        <p:txBody>
          <a:bodyPr/>
          <a:lstStyle/>
          <a:p>
            <a:fld id="{724AC3FD-09E3-4FF5-A0F9-A72F20D7F301}" type="slidenum">
              <a:rPr lang="en-GB" smtClean="0"/>
              <a:pPr/>
              <a:t>17</a:t>
            </a:fld>
            <a:endParaRPr lang="en-GB" dirty="0"/>
          </a:p>
        </p:txBody>
      </p:sp>
      <p:sp>
        <p:nvSpPr>
          <p:cNvPr id="6" name="Text Placeholder 22">
            <a:extLst>
              <a:ext uri="{FF2B5EF4-FFF2-40B4-BE49-F238E27FC236}">
                <a16:creationId xmlns:a16="http://schemas.microsoft.com/office/drawing/2014/main" id="{BD9B6C40-CD34-40B1-83B7-0051344C0FF6}"/>
              </a:ext>
            </a:extLst>
          </p:cNvPr>
          <p:cNvSpPr txBox="1">
            <a:spLocks/>
          </p:cNvSpPr>
          <p:nvPr/>
        </p:nvSpPr>
        <p:spPr bwMode="auto">
          <a:xfrm>
            <a:off x="6538913" y="6419850"/>
            <a:ext cx="5203825"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sz="20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r"/>
            <a:r>
              <a:rPr lang="en-US" sz="800" kern="0" dirty="0"/>
              <a:t>Ait-Khaled et al. EACS 2019; Basel, Switzerland. Slides PS7/2.</a:t>
            </a:r>
          </a:p>
        </p:txBody>
      </p:sp>
    </p:spTree>
    <p:extLst>
      <p:ext uri="{BB962C8B-B14F-4D97-AF65-F5344CB8AC3E}">
        <p14:creationId xmlns:p14="http://schemas.microsoft.com/office/powerpoint/2010/main" val="189004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3B734E0-D75C-46F9-921B-C90507FD8C3E}"/>
              </a:ext>
            </a:extLst>
          </p:cNvPr>
          <p:cNvSpPr>
            <a:spLocks noGrp="1"/>
          </p:cNvSpPr>
          <p:nvPr>
            <p:ph type="sldNum" sz="quarter" idx="4"/>
          </p:nvPr>
        </p:nvSpPr>
        <p:spPr/>
        <p:txBody>
          <a:bodyPr/>
          <a:lstStyle/>
          <a:p>
            <a:fld id="{2A4924F2-D2C6-4E44-94BF-16121116D9F5}" type="slidenum">
              <a:rPr lang="en-GB" smtClean="0"/>
              <a:pPr/>
              <a:t>18</a:t>
            </a:fld>
            <a:endParaRPr lang="en-GB" dirty="0"/>
          </a:p>
        </p:txBody>
      </p:sp>
      <p:sp>
        <p:nvSpPr>
          <p:cNvPr id="7" name="Title 1">
            <a:extLst>
              <a:ext uri="{FF2B5EF4-FFF2-40B4-BE49-F238E27FC236}">
                <a16:creationId xmlns:a16="http://schemas.microsoft.com/office/drawing/2014/main" id="{C1A75AB2-A14E-4B2A-8B9D-B40A165AE5AA}"/>
              </a:ext>
            </a:extLst>
          </p:cNvPr>
          <p:cNvSpPr txBox="1">
            <a:spLocks/>
          </p:cNvSpPr>
          <p:nvPr/>
        </p:nvSpPr>
        <p:spPr>
          <a:xfrm>
            <a:off x="865649" y="380789"/>
            <a:ext cx="8568952" cy="90872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5000"/>
              </a:lnSpc>
            </a:pPr>
            <a:r>
              <a:rPr lang="en-GB" sz="1400" b="1" dirty="0">
                <a:solidFill>
                  <a:srgbClr val="000000"/>
                </a:solidFill>
                <a:ea typeface="Calibri" pitchFamily="34" charset="0"/>
                <a:cs typeface="Arial" panose="020B0604020202020204" pitchFamily="34" charset="0"/>
              </a:rPr>
              <a:t>Prescribing Information</a:t>
            </a:r>
            <a:br>
              <a:rPr lang="en-GB" sz="1400" b="1" dirty="0">
                <a:solidFill>
                  <a:srgbClr val="000000"/>
                </a:solidFill>
                <a:ea typeface="Calibri" pitchFamily="34" charset="0"/>
                <a:cs typeface="Arial" panose="020B0604020202020204" pitchFamily="34" charset="0"/>
              </a:rPr>
            </a:br>
            <a:r>
              <a:rPr lang="en-GB" sz="1400" b="1" dirty="0" err="1">
                <a:solidFill>
                  <a:srgbClr val="000000"/>
                </a:solidFill>
                <a:ea typeface="Calibri" pitchFamily="34" charset="0"/>
                <a:cs typeface="Arial" panose="020B0604020202020204" pitchFamily="34" charset="0"/>
              </a:rPr>
              <a:t>Dovato</a:t>
            </a:r>
            <a:r>
              <a:rPr lang="en-GB" sz="1400" b="1" dirty="0">
                <a:solidFill>
                  <a:srgbClr val="000000"/>
                </a:solidFill>
                <a:ea typeface="Calibri" pitchFamily="34" charset="0"/>
                <a:cs typeface="Arial" panose="020B0604020202020204" pitchFamily="34" charset="0"/>
              </a:rPr>
              <a:t> </a:t>
            </a:r>
            <a:r>
              <a:rPr lang="en-GB" sz="1400" b="1" baseline="30000" dirty="0">
                <a:solidFill>
                  <a:srgbClr val="000000"/>
                </a:solidFill>
                <a:ea typeface="Calibri" pitchFamily="34" charset="0"/>
                <a:cs typeface="Arial" panose="020B0604020202020204" pitchFamily="34" charset="0"/>
              </a:rPr>
              <a:t>▼</a:t>
            </a:r>
            <a:r>
              <a:rPr lang="en-GB" sz="1400" b="1" dirty="0">
                <a:solidFill>
                  <a:srgbClr val="000000"/>
                </a:solidFill>
                <a:ea typeface="Calibri" pitchFamily="34" charset="0"/>
                <a:cs typeface="Arial" panose="020B0604020202020204" pitchFamily="34" charset="0"/>
              </a:rPr>
              <a:t> dolutegravir 50mg/lamivudine 300mg tablets 	</a:t>
            </a:r>
            <a:br>
              <a:rPr lang="en-GB" sz="1400" b="1" dirty="0">
                <a:solidFill>
                  <a:srgbClr val="000000"/>
                </a:solidFill>
                <a:ea typeface="Calibri" pitchFamily="34" charset="0"/>
                <a:cs typeface="Arial" panose="020B0604020202020204" pitchFamily="34" charset="0"/>
              </a:rPr>
            </a:br>
            <a:r>
              <a:rPr lang="en-GB" sz="1200" dirty="0">
                <a:solidFill>
                  <a:srgbClr val="000000"/>
                </a:solidFill>
                <a:ea typeface="Calibri" pitchFamily="34" charset="0"/>
                <a:cs typeface="Arial" panose="020B0604020202020204" pitchFamily="34" charset="0"/>
              </a:rPr>
              <a:t>See Summary of Product Characteristics (SmPC) before prescribing</a:t>
            </a:r>
            <a:br>
              <a:rPr lang="en-GB" sz="1400" b="1" dirty="0">
                <a:solidFill>
                  <a:srgbClr val="000000"/>
                </a:solidFill>
                <a:ea typeface="Calibri" pitchFamily="34" charset="0"/>
                <a:cs typeface="Arial" panose="020B0604020202020204" pitchFamily="34" charset="0"/>
              </a:rPr>
            </a:br>
            <a:endParaRPr lang="en-GB" sz="1400" b="1" dirty="0">
              <a:solidFill>
                <a:srgbClr val="000000"/>
              </a:solidFill>
              <a:ea typeface="Calibri" pitchFamily="34" charset="0"/>
              <a:cs typeface="Arial" panose="020B0604020202020204" pitchFamily="34" charset="0"/>
            </a:endParaRPr>
          </a:p>
        </p:txBody>
      </p:sp>
      <p:sp>
        <p:nvSpPr>
          <p:cNvPr id="8" name="TextBox 7">
            <a:extLst>
              <a:ext uri="{FF2B5EF4-FFF2-40B4-BE49-F238E27FC236}">
                <a16:creationId xmlns:a16="http://schemas.microsoft.com/office/drawing/2014/main" id="{FC37CAA2-B088-4FCB-A657-4791211C2B15}"/>
              </a:ext>
            </a:extLst>
          </p:cNvPr>
          <p:cNvSpPr txBox="1"/>
          <p:nvPr/>
        </p:nvSpPr>
        <p:spPr>
          <a:xfrm>
            <a:off x="865649" y="1251533"/>
            <a:ext cx="10653899" cy="1477328"/>
          </a:xfrm>
          <a:prstGeom prst="rect">
            <a:avLst/>
          </a:prstGeom>
          <a:noFill/>
        </p:spPr>
        <p:txBody>
          <a:bodyPr wrap="square" numCol="1" rtlCol="0">
            <a:spAutoFit/>
          </a:bodyPr>
          <a:lstStyle/>
          <a:p>
            <a:r>
              <a:rPr lang="en-GB" sz="1000" b="1" dirty="0">
                <a:solidFill>
                  <a:srgbClr val="000000"/>
                </a:solidFill>
                <a:ea typeface="Calibri" panose="020F0502020204030204" pitchFamily="34" charset="0"/>
              </a:rPr>
              <a:t>Indication: </a:t>
            </a:r>
            <a:r>
              <a:rPr lang="en-GB" sz="1000" dirty="0">
                <a:solidFill>
                  <a:srgbClr val="000000"/>
                </a:solidFill>
                <a:ea typeface="Calibri" panose="020F0502020204030204" pitchFamily="34" charset="0"/>
              </a:rPr>
              <a:t>HIV-1 in adults &amp; adolescents above 12 years of age weighing </a:t>
            </a:r>
            <a:r>
              <a:rPr lang="en-GB" sz="1000" u="sng" dirty="0">
                <a:solidFill>
                  <a:srgbClr val="000000"/>
                </a:solidFill>
                <a:ea typeface="Calibri" panose="020F0502020204030204" pitchFamily="34" charset="0"/>
              </a:rPr>
              <a:t>&gt;</a:t>
            </a:r>
            <a:r>
              <a:rPr lang="en-GB" sz="1000" dirty="0">
                <a:solidFill>
                  <a:srgbClr val="000000"/>
                </a:solidFill>
                <a:ea typeface="Calibri" panose="020F0502020204030204" pitchFamily="34" charset="0"/>
              </a:rPr>
              <a:t>40kg, with no known or suspected resistance to the integrase inhibitor class, or lamivudine. </a:t>
            </a:r>
            <a:r>
              <a:rPr lang="en-GB" sz="1000" b="1" dirty="0">
                <a:solidFill>
                  <a:srgbClr val="000000"/>
                </a:solidFill>
                <a:ea typeface="Calibri" panose="020F0502020204030204" pitchFamily="34" charset="0"/>
              </a:rPr>
              <a:t>Dosing:</a:t>
            </a:r>
            <a:r>
              <a:rPr lang="en-GB" sz="1000" dirty="0">
                <a:solidFill>
                  <a:srgbClr val="000000"/>
                </a:solidFill>
                <a:ea typeface="Calibri" panose="020F0502020204030204" pitchFamily="34" charset="0"/>
              </a:rPr>
              <a:t> One tablet once daily with or without food. Use an additional 50mg tablet of dolutegravir approximately 12 hours after the dose of </a:t>
            </a:r>
            <a:r>
              <a:rPr lang="en-GB" sz="1000" dirty="0" err="1">
                <a:solidFill>
                  <a:srgbClr val="000000"/>
                </a:solidFill>
                <a:ea typeface="Calibri" panose="020F0502020204030204" pitchFamily="34" charset="0"/>
              </a:rPr>
              <a:t>Dovato</a:t>
            </a:r>
            <a:r>
              <a:rPr lang="en-GB" sz="1000" dirty="0">
                <a:solidFill>
                  <a:srgbClr val="000000"/>
                </a:solidFill>
                <a:ea typeface="Calibri" panose="020F0502020204030204" pitchFamily="34" charset="0"/>
              </a:rPr>
              <a:t> when co-administered with efavirenz, nevirapine, tipranavir/ritonavir, etravirine (without boosted PI), carbamazepine, </a:t>
            </a:r>
            <a:r>
              <a:rPr lang="en-GB" sz="1000" dirty="0">
                <a:ea typeface="Calibri" panose="020F0502020204030204" pitchFamily="34" charset="0"/>
              </a:rPr>
              <a:t>oxcarbazepine,</a:t>
            </a:r>
            <a:r>
              <a:rPr lang="en-GB" sz="1000" dirty="0">
                <a:solidFill>
                  <a:srgbClr val="000000"/>
                </a:solidFill>
                <a:ea typeface="Calibri" panose="020F0502020204030204" pitchFamily="34" charset="0"/>
              </a:rPr>
              <a:t> phenytoin, phenobarbital, St John’s Wort or rifampicin.  </a:t>
            </a:r>
            <a:r>
              <a:rPr lang="en-GB" sz="1000" i="1" dirty="0">
                <a:solidFill>
                  <a:srgbClr val="000000"/>
                </a:solidFill>
                <a:ea typeface="Calibri" panose="020F0502020204030204" pitchFamily="34" charset="0"/>
              </a:rPr>
              <a:t>Elderly: </a:t>
            </a:r>
            <a:r>
              <a:rPr lang="en-GB" sz="1000" dirty="0">
                <a:solidFill>
                  <a:srgbClr val="000000"/>
                </a:solidFill>
                <a:ea typeface="Calibri" panose="020F0502020204030204" pitchFamily="34" charset="0"/>
              </a:rPr>
              <a:t>Limited data in 65+ yrs. Not recommended in patients with creatinine clearance &lt; 50 mL/min.  Caution in severe hepatic impairment. </a:t>
            </a:r>
            <a:r>
              <a:rPr lang="en-GB" sz="1000" b="1" dirty="0">
                <a:solidFill>
                  <a:srgbClr val="000000"/>
                </a:solidFill>
                <a:ea typeface="Calibri" panose="020F0502020204030204" pitchFamily="34" charset="0"/>
              </a:rPr>
              <a:t>Contraindications: </a:t>
            </a:r>
            <a:r>
              <a:rPr lang="en-GB" sz="1000" dirty="0">
                <a:solidFill>
                  <a:srgbClr val="000000"/>
                </a:solidFill>
                <a:ea typeface="TimesNewRoman"/>
              </a:rPr>
              <a:t>Hypersensitivity to any ingredient. </a:t>
            </a:r>
            <a:r>
              <a:rPr lang="en-GB" sz="1000" b="1" dirty="0">
                <a:solidFill>
                  <a:srgbClr val="000000"/>
                </a:solidFill>
                <a:ea typeface="Calibri" panose="020F0502020204030204" pitchFamily="34" charset="0"/>
              </a:rPr>
              <a:t>Warnings/precautions: </a:t>
            </a:r>
            <a:r>
              <a:rPr lang="en-GB" sz="1000" dirty="0">
                <a:solidFill>
                  <a:srgbClr val="000000"/>
                </a:solidFill>
                <a:ea typeface="Calibri" panose="020F0502020204030204" pitchFamily="34" charset="0"/>
              </a:rPr>
              <a:t>Risk of hypersensitivity reactions. Discontinue dolutegravir and other suspect agents immediately. Risks of osteonecrosis, immune reactivation syndrome. Monitor LFTs in Hepatitis B/C co-infection and ensure effective Hepatitis B therapy. Caution with metformin: monitor renal function and consider metformin dose adjustment.  Use with etravirine requires boosted PI or increased dose of dolutegravir. Use with Mg/Al-containing antacids requires dosage separation. Use with calcium, multivitamins or iron also requires dosage separation if not taken at the same time with food. Use with cladribine or emtricitabine not recommended. When possible, avoid chronic co-administration of sorbitol or other osmotic acting alcohols (see SmPC section 4.5). If unavoidable, consider more frequent viral load monitoring. </a:t>
            </a:r>
            <a:endParaRPr lang="en-GB" sz="1000" dirty="0">
              <a:solidFill>
                <a:prstClr val="black"/>
              </a:solidFill>
              <a:ea typeface="ＭＳ Ｐゴシック" pitchFamily="48" charset="-128"/>
            </a:endParaRPr>
          </a:p>
        </p:txBody>
      </p:sp>
      <p:sp>
        <p:nvSpPr>
          <p:cNvPr id="9" name="TextBox 8">
            <a:extLst>
              <a:ext uri="{FF2B5EF4-FFF2-40B4-BE49-F238E27FC236}">
                <a16:creationId xmlns:a16="http://schemas.microsoft.com/office/drawing/2014/main" id="{513939AF-9645-4A01-A768-38A8C3307AD3}"/>
              </a:ext>
            </a:extLst>
          </p:cNvPr>
          <p:cNvSpPr txBox="1"/>
          <p:nvPr/>
        </p:nvSpPr>
        <p:spPr>
          <a:xfrm>
            <a:off x="865649" y="2702761"/>
            <a:ext cx="10608888" cy="2092881"/>
          </a:xfrm>
          <a:prstGeom prst="rect">
            <a:avLst/>
          </a:prstGeom>
          <a:noFill/>
        </p:spPr>
        <p:txBody>
          <a:bodyPr wrap="square" rtlCol="0">
            <a:spAutoFit/>
          </a:bodyPr>
          <a:lstStyle/>
          <a:p>
            <a:r>
              <a:rPr lang="en-GB" sz="1000" b="1" dirty="0">
                <a:solidFill>
                  <a:srgbClr val="000000"/>
                </a:solidFill>
                <a:ea typeface="Calibri" panose="020F0502020204030204" pitchFamily="34" charset="0"/>
              </a:rPr>
              <a:t>Pregnancy/ lactation: </a:t>
            </a:r>
            <a:r>
              <a:rPr lang="en-GB" sz="1000" dirty="0">
                <a:solidFill>
                  <a:srgbClr val="000000"/>
                </a:solidFill>
                <a:ea typeface="Calibri" panose="020F0502020204030204" pitchFamily="34" charset="0"/>
              </a:rPr>
              <a:t>The safety and efficacy has not been studied in pregnancy.</a:t>
            </a:r>
            <a:r>
              <a:rPr lang="en-GB" sz="1000" b="1" dirty="0">
                <a:solidFill>
                  <a:srgbClr val="000000"/>
                </a:solidFill>
                <a:ea typeface="Calibri" panose="020F0502020204030204" pitchFamily="34" charset="0"/>
              </a:rPr>
              <a:t>  </a:t>
            </a:r>
            <a:r>
              <a:rPr lang="en-GB" sz="1000" dirty="0">
                <a:solidFill>
                  <a:srgbClr val="000000"/>
                </a:solidFill>
                <a:ea typeface="Calibri" panose="020F0502020204030204" pitchFamily="34" charset="0"/>
              </a:rPr>
              <a:t>Before initiating dolutegravir, women of childbearing potential (WOCBP) should undergo pregnancy testing.  WOCBP who are taking dolutegravir should use effective contraception. Dolutegravir should not be used during the first trimester due to the potential risk of neural tube defects, unless there is no alternative. Dolutegravir should only be used during the second and third trimester of pregnancy when the expected benefit justifies the potential risk to the foetus.</a:t>
            </a:r>
            <a:r>
              <a:rPr lang="en-GB" sz="1000" b="1" dirty="0">
                <a:solidFill>
                  <a:srgbClr val="000000"/>
                </a:solidFill>
                <a:ea typeface="Calibri" panose="020F0502020204030204" pitchFamily="34" charset="0"/>
              </a:rPr>
              <a:t> </a:t>
            </a:r>
            <a:r>
              <a:rPr lang="en-GB" sz="1000" dirty="0">
                <a:solidFill>
                  <a:srgbClr val="000000"/>
                </a:solidFill>
                <a:ea typeface="Calibri" panose="020F0502020204030204" pitchFamily="34" charset="0"/>
              </a:rPr>
              <a:t>Avoid breast-feeding. </a:t>
            </a:r>
            <a:r>
              <a:rPr lang="en-GB" sz="1000" b="1" dirty="0">
                <a:solidFill>
                  <a:srgbClr val="000000"/>
                </a:solidFill>
                <a:ea typeface="Calibri" panose="020F0502020204030204" pitchFamily="34" charset="0"/>
              </a:rPr>
              <a:t>Side effects: </a:t>
            </a:r>
            <a:r>
              <a:rPr lang="en-GB" sz="1000" dirty="0">
                <a:solidFill>
                  <a:srgbClr val="000000"/>
                </a:solidFill>
                <a:ea typeface="Calibri" panose="020F0502020204030204" pitchFamily="34" charset="0"/>
              </a:rPr>
              <a:t>See SmPC for full details. Headache, GI disturbance, insomnia, abnormal dreams, depression, anxiety, dizziness, somnolence, rash, pruritus, alopecia, fatigue, arthralgia, myalgia, hypersensitivity, suicidal ideation or suicide attempt, hepatitis,</a:t>
            </a:r>
            <a:r>
              <a:rPr lang="en-GB" sz="1000" dirty="0">
                <a:ea typeface="Calibri" panose="020F0502020204030204" pitchFamily="34" charset="0"/>
                <a:cs typeface="Times New Roman" panose="02020603050405020304" pitchFamily="18" charset="0"/>
              </a:rPr>
              <a:t> </a:t>
            </a:r>
            <a:r>
              <a:rPr lang="en-GB" sz="1000" dirty="0">
                <a:solidFill>
                  <a:srgbClr val="000000"/>
                </a:solidFill>
                <a:ea typeface="Calibri" panose="020F0502020204030204" pitchFamily="34" charset="0"/>
              </a:rPr>
              <a:t>blood dyscrasias, acute hepatic failure,</a:t>
            </a:r>
            <a:r>
              <a:rPr lang="en-GB" sz="1000" dirty="0">
                <a:ea typeface="Calibri" panose="020F0502020204030204" pitchFamily="34" charset="0"/>
                <a:cs typeface="Times New Roman" panose="02020603050405020304" pitchFamily="18" charset="0"/>
              </a:rPr>
              <a:t> </a:t>
            </a:r>
            <a:r>
              <a:rPr lang="en-GB" sz="1000" dirty="0">
                <a:solidFill>
                  <a:srgbClr val="000000"/>
                </a:solidFill>
                <a:ea typeface="Calibri" panose="020F0502020204030204" pitchFamily="34" charset="0"/>
              </a:rPr>
              <a:t>pancreatitis, angioedema, rhabdomyolysis, lactic acidosis,</a:t>
            </a:r>
            <a:r>
              <a:rPr lang="en-GB" sz="1000" dirty="0">
                <a:ea typeface="Calibri" panose="020F0502020204030204" pitchFamily="34" charset="0"/>
                <a:cs typeface="Times New Roman" panose="02020603050405020304" pitchFamily="18" charset="0"/>
              </a:rPr>
              <a:t> </a:t>
            </a:r>
            <a:r>
              <a:rPr lang="en-GB" sz="1000" dirty="0">
                <a:solidFill>
                  <a:srgbClr val="000000"/>
                </a:solidFill>
                <a:ea typeface="Calibri" panose="020F0502020204030204" pitchFamily="34" charset="0"/>
              </a:rPr>
              <a:t>peripheral neuropathy. Elevations of ALT, AST and CPK.  </a:t>
            </a:r>
            <a:r>
              <a:rPr lang="en-GB" sz="1000" b="1" dirty="0">
                <a:solidFill>
                  <a:srgbClr val="000000"/>
                </a:solidFill>
                <a:ea typeface="Calibri" panose="020F0502020204030204" pitchFamily="34" charset="0"/>
              </a:rPr>
              <a:t>Basic NHS costs: </a:t>
            </a:r>
            <a:r>
              <a:rPr lang="en-GB" sz="1000" dirty="0">
                <a:solidFill>
                  <a:srgbClr val="000000"/>
                </a:solidFill>
                <a:ea typeface="Calibri" panose="020F0502020204030204" pitchFamily="34" charset="0"/>
              </a:rPr>
              <a:t>£656.26 for 30 tablets (EU/1/19/1370/001).</a:t>
            </a:r>
            <a:r>
              <a:rPr lang="da-DK" sz="1000" dirty="0">
                <a:ea typeface="Calibri" panose="020F0502020204030204" pitchFamily="34" charset="0"/>
                <a:cs typeface="Times New Roman" panose="02020603050405020304" pitchFamily="18" charset="0"/>
              </a:rPr>
              <a:t>  </a:t>
            </a:r>
            <a:r>
              <a:rPr lang="en-GB" sz="1000" dirty="0">
                <a:solidFill>
                  <a:srgbClr val="000000"/>
                </a:solidFill>
                <a:ea typeface="Calibri" panose="020F0502020204030204" pitchFamily="34" charset="0"/>
              </a:rPr>
              <a:t>MA holder: ViiV Healthcare BV, Huis </a:t>
            </a:r>
            <a:r>
              <a:rPr lang="en-GB" sz="1000" dirty="0" err="1">
                <a:solidFill>
                  <a:srgbClr val="000000"/>
                </a:solidFill>
                <a:ea typeface="Calibri" panose="020F0502020204030204" pitchFamily="34" charset="0"/>
              </a:rPr>
              <a:t>ter</a:t>
            </a:r>
            <a:r>
              <a:rPr lang="en-GB" sz="1000" dirty="0">
                <a:solidFill>
                  <a:srgbClr val="000000"/>
                </a:solidFill>
                <a:ea typeface="Calibri" panose="020F0502020204030204" pitchFamily="34" charset="0"/>
              </a:rPr>
              <a:t> </a:t>
            </a:r>
            <a:r>
              <a:rPr lang="en-GB" sz="1000" dirty="0" err="1">
                <a:solidFill>
                  <a:srgbClr val="000000"/>
                </a:solidFill>
                <a:ea typeface="Calibri" panose="020F0502020204030204" pitchFamily="34" charset="0"/>
              </a:rPr>
              <a:t>Heideweg</a:t>
            </a:r>
            <a:r>
              <a:rPr lang="en-GB" sz="1000" dirty="0">
                <a:solidFill>
                  <a:srgbClr val="000000"/>
                </a:solidFill>
                <a:ea typeface="Calibri" panose="020F0502020204030204" pitchFamily="34" charset="0"/>
              </a:rPr>
              <a:t> 62, 3705 LZ Zeist, Netherlands. Further information available from Customer Contact Centre, GlaxoSmithKline UK Ltd, Stockley Park West, Uxbridge, Middlesex UB11 1BT.</a:t>
            </a:r>
            <a:endParaRPr lang="en-GB" sz="1000" dirty="0">
              <a:solidFill>
                <a:prstClr val="black"/>
              </a:solidFill>
              <a:ea typeface="ＭＳ Ｐゴシック" pitchFamily="48" charset="-128"/>
            </a:endParaRPr>
          </a:p>
          <a:p>
            <a:pPr algn="just"/>
            <a:endParaRPr lang="en-GB" sz="1000" dirty="0">
              <a:solidFill>
                <a:prstClr val="black"/>
              </a:solidFill>
              <a:ea typeface="ＭＳ Ｐゴシック" pitchFamily="48" charset="-128"/>
            </a:endParaRPr>
          </a:p>
          <a:p>
            <a:pPr>
              <a:spcAft>
                <a:spcPts val="0"/>
              </a:spcAft>
            </a:pPr>
            <a:endParaRPr lang="en-US" sz="1000" dirty="0">
              <a:solidFill>
                <a:srgbClr val="000000"/>
              </a:solidFill>
              <a:ea typeface="Calibri" panose="020F0502020204030204" pitchFamily="34" charset="0"/>
            </a:endParaRPr>
          </a:p>
          <a:p>
            <a:pPr>
              <a:spcAft>
                <a:spcPts val="0"/>
              </a:spcAft>
            </a:pPr>
            <a:r>
              <a:rPr lang="en-US" sz="1000" dirty="0">
                <a:solidFill>
                  <a:srgbClr val="000000"/>
                </a:solidFill>
                <a:ea typeface="Calibri" panose="020F0502020204030204" pitchFamily="34" charset="0"/>
              </a:rPr>
              <a:t>Trade marks are owned by or licensed to the ViiV Healthcare group of companies. </a:t>
            </a:r>
            <a:endParaRPr lang="en-GB" sz="1000" dirty="0">
              <a:ea typeface="Times New Roman" panose="02020603050405020304" pitchFamily="18" charset="0"/>
            </a:endParaRPr>
          </a:p>
          <a:p>
            <a:pPr algn="just"/>
            <a:endParaRPr lang="en-GB" sz="1000" dirty="0">
              <a:solidFill>
                <a:prstClr val="black"/>
              </a:solidFill>
              <a:ea typeface="ＭＳ Ｐゴシック" pitchFamily="48" charset="-128"/>
            </a:endParaRPr>
          </a:p>
          <a:p>
            <a:r>
              <a:rPr lang="en-GB" sz="1000" dirty="0">
                <a:solidFill>
                  <a:prstClr val="black"/>
                </a:solidFill>
                <a:ea typeface="ＭＳ Ｐゴシック" pitchFamily="48" charset="-128"/>
              </a:rPr>
              <a:t>Date of approval: July 2019			PI-2451</a:t>
            </a:r>
          </a:p>
        </p:txBody>
      </p:sp>
      <p:sp>
        <p:nvSpPr>
          <p:cNvPr id="10" name="Rectangle 9">
            <a:extLst>
              <a:ext uri="{FF2B5EF4-FFF2-40B4-BE49-F238E27FC236}">
                <a16:creationId xmlns:a16="http://schemas.microsoft.com/office/drawing/2014/main" id="{D01EDC86-5DB5-4A54-890B-729F47305E83}"/>
              </a:ext>
            </a:extLst>
          </p:cNvPr>
          <p:cNvSpPr/>
          <p:nvPr/>
        </p:nvSpPr>
        <p:spPr>
          <a:xfrm>
            <a:off x="6271027" y="4070211"/>
            <a:ext cx="5203510" cy="707886"/>
          </a:xfrm>
          <a:prstGeom prst="rect">
            <a:avLst/>
          </a:prstGeom>
          <a:ln>
            <a:solidFill>
              <a:schemeClr val="tx1"/>
            </a:solidFill>
          </a:ln>
        </p:spPr>
        <p:txBody>
          <a:bodyPr wrap="square">
            <a:spAutoFit/>
          </a:bodyPr>
          <a:lstStyle/>
          <a:p>
            <a:pPr>
              <a:spcAft>
                <a:spcPts val="0"/>
              </a:spcAft>
            </a:pPr>
            <a:r>
              <a:rPr lang="en-GB" sz="1000" dirty="0">
                <a:ea typeface="Calibri" panose="020F0502020204030204" pitchFamily="34" charset="0"/>
                <a:cs typeface="Times New Roman" panose="02020603050405020304" pitchFamily="18" charset="0"/>
              </a:rPr>
              <a:t>Adverse events should be reported. For the UK, reporting forms and information can be found at </a:t>
            </a:r>
            <a:r>
              <a:rPr lang="en-GB" sz="1000" i="1" u="sng" dirty="0">
                <a:solidFill>
                  <a:srgbClr val="0000FF"/>
                </a:solidFill>
                <a:ea typeface="Calibri" panose="020F0502020204030204" pitchFamily="34" charset="0"/>
                <a:cs typeface="Times New Roman" panose="02020603050405020304" pitchFamily="18" charset="0"/>
                <a:hlinkClick r:id="rId2"/>
              </a:rPr>
              <a:t>www.mhra.gov.uk/yellowcard</a:t>
            </a:r>
            <a:r>
              <a:rPr lang="en-GB" sz="1000" dirty="0">
                <a:ea typeface="Calibri" panose="020F0502020204030204" pitchFamily="34" charset="0"/>
                <a:cs typeface="Times New Roman" panose="02020603050405020304" pitchFamily="18" charset="0"/>
              </a:rPr>
              <a:t>  or search for </a:t>
            </a:r>
            <a:r>
              <a:rPr lang="en-GB" sz="1000" b="1" dirty="0">
                <a:ea typeface="Calibri" panose="020F0502020204030204" pitchFamily="34" charset="0"/>
                <a:cs typeface="Times New Roman" panose="02020603050405020304" pitchFamily="18" charset="0"/>
              </a:rPr>
              <a:t>MHRA </a:t>
            </a:r>
            <a:r>
              <a:rPr lang="en-GB" sz="1000" b="1" dirty="0" err="1">
                <a:ea typeface="Calibri" panose="020F0502020204030204" pitchFamily="34" charset="0"/>
                <a:cs typeface="Times New Roman" panose="02020603050405020304" pitchFamily="18" charset="0"/>
              </a:rPr>
              <a:t>Yellowcard</a:t>
            </a:r>
            <a:r>
              <a:rPr lang="en-GB" sz="1000" dirty="0">
                <a:ea typeface="Calibri" panose="020F0502020204030204" pitchFamily="34" charset="0"/>
                <a:cs typeface="Times New Roman" panose="02020603050405020304" pitchFamily="18" charset="0"/>
              </a:rPr>
              <a:t> in the </a:t>
            </a:r>
            <a:r>
              <a:rPr lang="en-GB" sz="1000" b="1" dirty="0">
                <a:ea typeface="Calibri" panose="020F0502020204030204" pitchFamily="34" charset="0"/>
                <a:cs typeface="Times New Roman" panose="02020603050405020304" pitchFamily="18" charset="0"/>
              </a:rPr>
              <a:t>Google Play</a:t>
            </a:r>
            <a:r>
              <a:rPr lang="en-GB" sz="1000" dirty="0">
                <a:ea typeface="Calibri" panose="020F0502020204030204" pitchFamily="34" charset="0"/>
                <a:cs typeface="Times New Roman" panose="02020603050405020304" pitchFamily="18" charset="0"/>
              </a:rPr>
              <a:t> or </a:t>
            </a:r>
            <a:r>
              <a:rPr lang="en-GB" sz="1000" b="1" dirty="0">
                <a:ea typeface="Calibri" panose="020F0502020204030204" pitchFamily="34" charset="0"/>
                <a:cs typeface="Times New Roman" panose="02020603050405020304" pitchFamily="18" charset="0"/>
              </a:rPr>
              <a:t>Apple App store</a:t>
            </a:r>
            <a:r>
              <a:rPr lang="en-GB" sz="1000" dirty="0">
                <a:ea typeface="Calibri" panose="020F0502020204030204" pitchFamily="34" charset="0"/>
                <a:cs typeface="Times New Roman" panose="02020603050405020304" pitchFamily="18" charset="0"/>
              </a:rPr>
              <a:t>.  Adverse events should also be reported to GlaxoSmithKline on 0800 221441.</a:t>
            </a:r>
          </a:p>
        </p:txBody>
      </p:sp>
      <p:sp>
        <p:nvSpPr>
          <p:cNvPr id="12" name="Rectangle 11">
            <a:extLst>
              <a:ext uri="{FF2B5EF4-FFF2-40B4-BE49-F238E27FC236}">
                <a16:creationId xmlns:a16="http://schemas.microsoft.com/office/drawing/2014/main" id="{2B818155-DAA2-460E-8E35-D987530C51C8}"/>
              </a:ext>
            </a:extLst>
          </p:cNvPr>
          <p:cNvSpPr/>
          <p:nvPr/>
        </p:nvSpPr>
        <p:spPr>
          <a:xfrm>
            <a:off x="6271027" y="4928847"/>
            <a:ext cx="5203510" cy="861774"/>
          </a:xfrm>
          <a:prstGeom prst="rect">
            <a:avLst/>
          </a:prstGeom>
          <a:ln>
            <a:solidFill>
              <a:schemeClr val="tx1"/>
            </a:solidFill>
          </a:ln>
        </p:spPr>
        <p:txBody>
          <a:bodyPr wrap="square">
            <a:spAutoFit/>
          </a:bodyPr>
          <a:lstStyle/>
          <a:p>
            <a:r>
              <a:rPr lang="en-GB" sz="1000" dirty="0">
                <a:solidFill>
                  <a:prstClr val="black"/>
                </a:solidFill>
              </a:rPr>
              <a:t>Adverse events should be reported. For Ireland, </a:t>
            </a:r>
            <a:r>
              <a:rPr lang="en-IE" sz="1000" dirty="0">
                <a:solidFill>
                  <a:prstClr val="black"/>
                </a:solidFill>
              </a:rPr>
              <a:t>adverse events should be reported directly to the HPRA; Freepost, Pharmacovigilance Section, Health Products Regulatory Authority, Earlsfort Terrace, Dublin 2, Tel: +353 1 676 4971,</a:t>
            </a:r>
            <a:r>
              <a:rPr lang="en-IE" sz="1000" i="1" dirty="0">
                <a:solidFill>
                  <a:prstClr val="black"/>
                </a:solidFill>
              </a:rPr>
              <a:t> </a:t>
            </a:r>
            <a:r>
              <a:rPr lang="en-IE" sz="1000" i="1" dirty="0">
                <a:solidFill>
                  <a:prstClr val="black"/>
                </a:solidFill>
                <a:hlinkClick r:id="rId3"/>
              </a:rPr>
              <a:t>medsafety@hpra.ie</a:t>
            </a:r>
            <a:r>
              <a:rPr lang="en-IE" sz="1000" i="1" dirty="0">
                <a:solidFill>
                  <a:prstClr val="black"/>
                </a:solidFill>
              </a:rPr>
              <a:t>. </a:t>
            </a:r>
            <a:r>
              <a:rPr lang="en-GB" sz="1000" dirty="0">
                <a:solidFill>
                  <a:prstClr val="black"/>
                </a:solidFill>
              </a:rPr>
              <a:t>Adverse events should also be reported to GlaxoSmithKline on 1800 244 255.</a:t>
            </a:r>
            <a:endParaRPr lang="en-GB" sz="1000" dirty="0"/>
          </a:p>
        </p:txBody>
      </p:sp>
      <p:sp>
        <p:nvSpPr>
          <p:cNvPr id="15" name="Rectangle 14">
            <a:extLst>
              <a:ext uri="{FF2B5EF4-FFF2-40B4-BE49-F238E27FC236}">
                <a16:creationId xmlns:a16="http://schemas.microsoft.com/office/drawing/2014/main" id="{57C90D61-5514-4AC2-B129-C0FEC2B72A3B}"/>
              </a:ext>
            </a:extLst>
          </p:cNvPr>
          <p:cNvSpPr/>
          <p:nvPr/>
        </p:nvSpPr>
        <p:spPr>
          <a:xfrm>
            <a:off x="575035" y="6429080"/>
            <a:ext cx="5213023" cy="2923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TextBox 13">
            <a:extLst>
              <a:ext uri="{FF2B5EF4-FFF2-40B4-BE49-F238E27FC236}">
                <a16:creationId xmlns:a16="http://schemas.microsoft.com/office/drawing/2014/main" id="{E1225D8B-DCAE-4324-8B45-81D83ECDC24A}"/>
              </a:ext>
            </a:extLst>
          </p:cNvPr>
          <p:cNvSpPr txBox="1"/>
          <p:nvPr/>
        </p:nvSpPr>
        <p:spPr>
          <a:xfrm>
            <a:off x="1572552" y="6386334"/>
            <a:ext cx="5989320" cy="372245"/>
          </a:xfrm>
          <a:prstGeom prst="rect">
            <a:avLst/>
          </a:prstGeom>
          <a:noFill/>
        </p:spPr>
        <p:txBody>
          <a:bodyPr wrap="square" lIns="0" tIns="0" rIns="0" bIns="0" rtlCol="0">
            <a:noAutofit/>
          </a:bodyPr>
          <a:lstStyle/>
          <a:p>
            <a:r>
              <a:rPr lang="en-GB" sz="1200" dirty="0">
                <a:solidFill>
                  <a:srgbClr val="000000"/>
                </a:solidFill>
                <a:ea typeface="Calibri" panose="020F0502020204030204" pitchFamily="34" charset="0"/>
                <a:cs typeface="Calibri" panose="020F0502020204030204" pitchFamily="34" charset="0"/>
              </a:rPr>
              <a:t>DOVATO is owned by or licenced to the ViiV Healthcare group of companies.</a:t>
            </a:r>
          </a:p>
          <a:p>
            <a:r>
              <a:rPr lang="en-GB" sz="1200" dirty="0">
                <a:solidFill>
                  <a:srgbClr val="000000"/>
                </a:solidFill>
                <a:cs typeface="Calibri" panose="020F0502020204030204" pitchFamily="34" charset="0"/>
              </a:rPr>
              <a:t>©2019 </a:t>
            </a:r>
            <a:r>
              <a:rPr lang="en-GB" sz="1200" dirty="0" err="1">
                <a:solidFill>
                  <a:srgbClr val="000000"/>
                </a:solidFill>
                <a:cs typeface="Calibri" panose="020F0502020204030204" pitchFamily="34" charset="0"/>
              </a:rPr>
              <a:t>ViiV</a:t>
            </a:r>
            <a:r>
              <a:rPr lang="en-GB" sz="1200" dirty="0">
                <a:solidFill>
                  <a:srgbClr val="000000"/>
                </a:solidFill>
                <a:cs typeface="Calibri" panose="020F0502020204030204" pitchFamily="34" charset="0"/>
              </a:rPr>
              <a:t> Healthcare group of companies or its licensor.</a:t>
            </a:r>
            <a:endParaRPr lang="en-US" sz="1200" dirty="0">
              <a:cs typeface="Calibri" panose="020F0502020204030204" pitchFamily="34" charset="0"/>
            </a:endParaRPr>
          </a:p>
        </p:txBody>
      </p:sp>
      <p:pic>
        <p:nvPicPr>
          <p:cNvPr id="13" name="Picture 12">
            <a:extLst>
              <a:ext uri="{FF2B5EF4-FFF2-40B4-BE49-F238E27FC236}">
                <a16:creationId xmlns:a16="http://schemas.microsoft.com/office/drawing/2014/main" id="{1C61F274-4442-473C-BF5C-8BE019E20B3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7256" y="6219501"/>
            <a:ext cx="653896" cy="562299"/>
          </a:xfrm>
          <a:prstGeom prst="rect">
            <a:avLst/>
          </a:prstGeom>
        </p:spPr>
      </p:pic>
      <p:sp>
        <p:nvSpPr>
          <p:cNvPr id="16" name="TextBox 15">
            <a:extLst>
              <a:ext uri="{FF2B5EF4-FFF2-40B4-BE49-F238E27FC236}">
                <a16:creationId xmlns:a16="http://schemas.microsoft.com/office/drawing/2014/main" id="{C9553B94-AA04-4A87-B2A7-96C24EA9532A}"/>
              </a:ext>
            </a:extLst>
          </p:cNvPr>
          <p:cNvSpPr txBox="1"/>
          <p:nvPr/>
        </p:nvSpPr>
        <p:spPr>
          <a:xfrm>
            <a:off x="2323160" y="1706254"/>
            <a:ext cx="7895734" cy="2254102"/>
          </a:xfrm>
          <a:prstGeom prst="rect">
            <a:avLst/>
          </a:prstGeom>
          <a:noFill/>
        </p:spPr>
        <p:txBody>
          <a:bodyPr wrap="square" lIns="0" tIns="0" rIns="0" bIns="0" rtlCol="0">
            <a:noAutofit/>
          </a:bodyPr>
          <a:lstStyle/>
          <a:p>
            <a:pPr algn="ctr"/>
            <a:r>
              <a:rPr lang="en-US" sz="3200" b="1" dirty="0">
                <a:solidFill>
                  <a:schemeClr val="accent1">
                    <a:alpha val="75000"/>
                  </a:schemeClr>
                </a:solidFill>
              </a:rPr>
              <a:t>FOR PLACEMENT ONLY</a:t>
            </a:r>
          </a:p>
          <a:p>
            <a:pPr algn="ctr"/>
            <a:r>
              <a:rPr lang="en-US" sz="3200" b="1" dirty="0">
                <a:solidFill>
                  <a:schemeClr val="accent1">
                    <a:alpha val="75000"/>
                  </a:schemeClr>
                </a:solidFill>
              </a:rPr>
              <a:t>LOCAL MARKETS TO INCLUDE LOCAL DOVATO OR TIVICAY + EPIVIR PI</a:t>
            </a:r>
          </a:p>
          <a:p>
            <a:pPr algn="ctr"/>
            <a:r>
              <a:rPr lang="en-US" sz="3200" b="1" dirty="0">
                <a:solidFill>
                  <a:schemeClr val="accent1">
                    <a:alpha val="75000"/>
                  </a:schemeClr>
                </a:solidFill>
              </a:rPr>
              <a:t>AND ADVERSE EVENT REPORTING INFORMATION</a:t>
            </a:r>
          </a:p>
        </p:txBody>
      </p:sp>
      <p:sp>
        <p:nvSpPr>
          <p:cNvPr id="18" name="Text Placeholder 4">
            <a:extLst>
              <a:ext uri="{FF2B5EF4-FFF2-40B4-BE49-F238E27FC236}">
                <a16:creationId xmlns:a16="http://schemas.microsoft.com/office/drawing/2014/main" id="{51169257-35DF-4DFA-9927-6E8EE618295F}"/>
              </a:ext>
            </a:extLst>
          </p:cNvPr>
          <p:cNvSpPr txBox="1">
            <a:spLocks/>
          </p:cNvSpPr>
          <p:nvPr/>
        </p:nvSpPr>
        <p:spPr>
          <a:xfrm>
            <a:off x="836746" y="5093434"/>
            <a:ext cx="4594626" cy="861774"/>
          </a:xfrm>
          <a:prstGeom prst="rect">
            <a:avLst/>
          </a:prstGeom>
        </p:spPr>
        <p:txBody>
          <a:bodyPr/>
          <a:lstStyle>
            <a:lvl1pPr marL="0" indent="0" algn="l" rtl="0" eaLnBrk="0" fontAlgn="base" hangingPunct="0">
              <a:spcBef>
                <a:spcPts val="800"/>
              </a:spcBef>
              <a:spcAft>
                <a:spcPts val="0"/>
              </a:spcAft>
              <a:buClr>
                <a:srgbClr val="E31836"/>
              </a:buClr>
              <a:buSzPct val="115000"/>
              <a:buFont typeface="Arial" panose="020B0604020202020204" pitchFamily="34" charset="0"/>
              <a:buNone/>
              <a:defRPr sz="20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ts val="400"/>
              </a:spcBef>
              <a:spcAft>
                <a:spcPts val="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ts val="400"/>
              </a:spcBef>
              <a:spcAft>
                <a:spcPts val="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ts val="400"/>
              </a:spcBef>
              <a:spcAft>
                <a:spcPts val="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marL="228600" indent="-228600">
              <a:buAutoNum type="arabicPeriod"/>
            </a:pPr>
            <a:r>
              <a:rPr lang="en-US" sz="1000" kern="0" dirty="0"/>
              <a:t>Ait-Khaled et al. EACS 2019; Basel, Switzerland. Slides PS7/2. </a:t>
            </a:r>
          </a:p>
          <a:p>
            <a:pPr marL="228600" indent="-228600">
              <a:buAutoNum type="arabicPeriod"/>
            </a:pPr>
            <a:r>
              <a:rPr lang="en-US" sz="1000" kern="0" dirty="0"/>
              <a:t>Kelly et al. </a:t>
            </a:r>
            <a:r>
              <a:rPr lang="en-US" sz="1000" i="1" kern="0" dirty="0"/>
              <a:t>Drugs</a:t>
            </a:r>
            <a:r>
              <a:rPr lang="en-US" sz="1000" kern="0" dirty="0"/>
              <a:t>. 2016;76:523-531.</a:t>
            </a:r>
          </a:p>
          <a:p>
            <a:pPr marL="228600" indent="-228600">
              <a:buAutoNum type="arabicPeriod"/>
            </a:pPr>
            <a:r>
              <a:rPr lang="en-US" altLang="en-US" sz="1000" kern="0" dirty="0"/>
              <a:t>Cahn et al. </a:t>
            </a:r>
            <a:r>
              <a:rPr lang="en-US" altLang="en-US" sz="1000" i="1" kern="0" dirty="0"/>
              <a:t>Lancet</a:t>
            </a:r>
            <a:r>
              <a:rPr lang="en-US" altLang="en-US" sz="1000" kern="0" dirty="0"/>
              <a:t>. 2019;393:143-155. </a:t>
            </a:r>
          </a:p>
          <a:p>
            <a:pPr marL="228600" indent="-228600">
              <a:buAutoNum type="arabicPeriod"/>
            </a:pPr>
            <a:r>
              <a:rPr lang="da-DK" altLang="en-US" sz="1000" kern="0" dirty="0"/>
              <a:t>Cahn et al. IAS 2019; Mexico City, Mexico. Slides WEAB0404LB.</a:t>
            </a:r>
            <a:r>
              <a:rPr lang="en-US" altLang="en-US" sz="1000" kern="0" dirty="0"/>
              <a:t> </a:t>
            </a:r>
          </a:p>
        </p:txBody>
      </p:sp>
      <p:sp>
        <p:nvSpPr>
          <p:cNvPr id="4" name="TextBox 3">
            <a:extLst>
              <a:ext uri="{FF2B5EF4-FFF2-40B4-BE49-F238E27FC236}">
                <a16:creationId xmlns:a16="http://schemas.microsoft.com/office/drawing/2014/main" id="{F66CDA24-0A4B-4319-938C-6C90A777C7D2}"/>
              </a:ext>
            </a:extLst>
          </p:cNvPr>
          <p:cNvSpPr txBox="1"/>
          <p:nvPr/>
        </p:nvSpPr>
        <p:spPr>
          <a:xfrm>
            <a:off x="1174204" y="4852205"/>
            <a:ext cx="825547" cy="184666"/>
          </a:xfrm>
          <a:prstGeom prst="rect">
            <a:avLst/>
          </a:prstGeom>
          <a:noFill/>
        </p:spPr>
        <p:txBody>
          <a:bodyPr wrap="none" lIns="0" tIns="0" rIns="0" bIns="0" rtlCol="0">
            <a:spAutoFit/>
          </a:bodyPr>
          <a:lstStyle/>
          <a:p>
            <a:pPr algn="l">
              <a:spcBef>
                <a:spcPts val="800"/>
              </a:spcBef>
            </a:pPr>
            <a:r>
              <a:rPr lang="en-GB" sz="1200" b="1" u="sng" dirty="0">
                <a:solidFill>
                  <a:schemeClr val="accent2"/>
                </a:solidFill>
              </a:rPr>
              <a:t>References</a:t>
            </a:r>
          </a:p>
        </p:txBody>
      </p:sp>
      <p:sp>
        <p:nvSpPr>
          <p:cNvPr id="20" name="TextBox 19">
            <a:extLst>
              <a:ext uri="{FF2B5EF4-FFF2-40B4-BE49-F238E27FC236}">
                <a16:creationId xmlns:a16="http://schemas.microsoft.com/office/drawing/2014/main" id="{E1C31C20-36DC-41CB-B045-6B066E537939}"/>
              </a:ext>
            </a:extLst>
          </p:cNvPr>
          <p:cNvSpPr txBox="1"/>
          <p:nvPr/>
        </p:nvSpPr>
        <p:spPr>
          <a:xfrm>
            <a:off x="7239000" y="6544525"/>
            <a:ext cx="914400" cy="292395"/>
          </a:xfrm>
          <a:prstGeom prst="rect">
            <a:avLst/>
          </a:prstGeom>
          <a:noFill/>
        </p:spPr>
        <p:txBody>
          <a:bodyPr wrap="none" lIns="0" tIns="0" rIns="0" bIns="0" rtlCol="0">
            <a:noAutofit/>
          </a:bodyPr>
          <a:lstStyle/>
          <a:p>
            <a:pPr algn="l"/>
            <a:r>
              <a:rPr lang="en-GB" sz="1100" b="1" dirty="0"/>
              <a:t>Date of preparation: November 2019</a:t>
            </a:r>
          </a:p>
        </p:txBody>
      </p:sp>
      <p:sp>
        <p:nvSpPr>
          <p:cNvPr id="21" name="TextBox 20">
            <a:extLst>
              <a:ext uri="{FF2B5EF4-FFF2-40B4-BE49-F238E27FC236}">
                <a16:creationId xmlns:a16="http://schemas.microsoft.com/office/drawing/2014/main" id="{1C779A0C-A4A4-43D4-8458-3BA3B950F3F8}"/>
              </a:ext>
            </a:extLst>
          </p:cNvPr>
          <p:cNvSpPr txBox="1"/>
          <p:nvPr/>
        </p:nvSpPr>
        <p:spPr>
          <a:xfrm>
            <a:off x="9749370" y="6544525"/>
            <a:ext cx="914400" cy="237275"/>
          </a:xfrm>
          <a:prstGeom prst="rect">
            <a:avLst/>
          </a:prstGeom>
          <a:noFill/>
        </p:spPr>
        <p:txBody>
          <a:bodyPr wrap="none" lIns="0" tIns="0" rIns="0" bIns="0" rtlCol="0">
            <a:noAutofit/>
          </a:bodyPr>
          <a:lstStyle/>
          <a:p>
            <a:r>
              <a:rPr lang="en-GB" sz="1100" b="1" dirty="0"/>
              <a:t>PM-GB-DLM-PPT-190017 </a:t>
            </a:r>
          </a:p>
        </p:txBody>
      </p:sp>
    </p:spTree>
    <p:extLst>
      <p:ext uri="{BB962C8B-B14F-4D97-AF65-F5344CB8AC3E}">
        <p14:creationId xmlns:p14="http://schemas.microsoft.com/office/powerpoint/2010/main" val="448533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547EAAB-4ECF-4BAE-80D3-E4DBD9EBB8DF}"/>
              </a:ext>
            </a:extLst>
          </p:cNvPr>
          <p:cNvSpPr>
            <a:spLocks noGrp="1"/>
          </p:cNvSpPr>
          <p:nvPr>
            <p:ph idx="1"/>
          </p:nvPr>
        </p:nvSpPr>
        <p:spPr/>
        <p:txBody>
          <a:bodyPr/>
          <a:lstStyle/>
          <a:p>
            <a:pPr marL="342900" indent="-342900">
              <a:spcAft>
                <a:spcPts val="300"/>
              </a:spcAft>
              <a:buFont typeface="Arial" panose="020B0604020202020204" pitchFamily="34" charset="0"/>
              <a:buChar char="•"/>
            </a:pPr>
            <a:r>
              <a:rPr lang="en-US" dirty="0"/>
              <a:t>Two-drug regimens (2DRs) reduce the number of drugs for PLWHIV who need lifelong ART</a:t>
            </a:r>
            <a:r>
              <a:rPr lang="en-US" baseline="30000" dirty="0"/>
              <a:t>1</a:t>
            </a:r>
          </a:p>
          <a:p>
            <a:pPr marL="342900" indent="-342900">
              <a:spcAft>
                <a:spcPts val="300"/>
              </a:spcAft>
              <a:buFont typeface="Arial" panose="020B0604020202020204" pitchFamily="34" charset="0"/>
              <a:buChar char="•"/>
            </a:pPr>
            <a:r>
              <a:rPr lang="en-GB" altLang="en-US" sz="2000" dirty="0">
                <a:solidFill>
                  <a:srgbClr val="071D49"/>
                </a:solidFill>
              </a:rPr>
              <a:t>In the GEMINI-1 and GEMINI-2 studies, DTG + 3TC was non-inferior to DTG + TDF/FTC in </a:t>
            </a:r>
            <a:br>
              <a:rPr lang="en-GB" altLang="en-US" sz="2000" dirty="0">
                <a:solidFill>
                  <a:srgbClr val="071D49"/>
                </a:solidFill>
              </a:rPr>
            </a:br>
            <a:r>
              <a:rPr lang="en-GB" altLang="en-US" sz="2000" dirty="0">
                <a:solidFill>
                  <a:srgbClr val="071D49"/>
                </a:solidFill>
              </a:rPr>
              <a:t>HIV-1–infected treatment-naive adults at Week 48</a:t>
            </a:r>
            <a:r>
              <a:rPr lang="en-US" sz="2000" baseline="30000" dirty="0">
                <a:solidFill>
                  <a:srgbClr val="071D49"/>
                </a:solidFill>
              </a:rPr>
              <a:t>2</a:t>
            </a:r>
            <a:r>
              <a:rPr lang="en-GB" altLang="en-US" sz="2000" dirty="0">
                <a:solidFill>
                  <a:srgbClr val="071D49"/>
                </a:solidFill>
              </a:rPr>
              <a:t> and Week 96</a:t>
            </a:r>
            <a:r>
              <a:rPr lang="en-US" altLang="en-US" sz="2000" baseline="30000" dirty="0">
                <a:solidFill>
                  <a:srgbClr val="071D49"/>
                </a:solidFill>
              </a:rPr>
              <a:t>3</a:t>
            </a:r>
          </a:p>
          <a:p>
            <a:pPr lvl="2">
              <a:spcBef>
                <a:spcPts val="800"/>
              </a:spcBef>
              <a:spcAft>
                <a:spcPts val="300"/>
              </a:spcAft>
            </a:pPr>
            <a:r>
              <a:rPr lang="en-GB" altLang="en-US" sz="1800" dirty="0"/>
              <a:t>The results led to the marketing authorization of DOVATO</a:t>
            </a:r>
            <a:r>
              <a:rPr lang="en-GB" sz="1800" baseline="30000" dirty="0">
                <a:solidFill>
                  <a:srgbClr val="000000"/>
                </a:solidFill>
                <a:ea typeface="Calibri" pitchFamily="34" charset="0"/>
              </a:rPr>
              <a:t>▼</a:t>
            </a:r>
            <a:r>
              <a:rPr lang="en-GB" altLang="en-US" sz="1800" dirty="0"/>
              <a:t> (DTG/3TC) as a </a:t>
            </a:r>
            <a:r>
              <a:rPr lang="en-GB" altLang="en-US" sz="1800" dirty="0">
                <a:solidFill>
                  <a:srgbClr val="071D49"/>
                </a:solidFill>
              </a:rPr>
              <a:t>fixed-dose combination,</a:t>
            </a:r>
            <a:r>
              <a:rPr lang="en-GB" altLang="en-US" sz="1800" dirty="0"/>
              <a:t> once-daily, single-tablet 2DR by the US Food and Drug Administration and the European </a:t>
            </a:r>
            <a:br>
              <a:rPr lang="en-GB" altLang="en-US" sz="1800" dirty="0"/>
            </a:br>
            <a:r>
              <a:rPr lang="en-GB" altLang="en-US" sz="1800" dirty="0"/>
              <a:t>Medicines Agency</a:t>
            </a:r>
            <a:endParaRPr lang="en-US" sz="1800" dirty="0"/>
          </a:p>
          <a:p>
            <a:pPr marL="342900" indent="-342900">
              <a:spcAft>
                <a:spcPts val="300"/>
              </a:spcAft>
              <a:buFont typeface="Arial" panose="020B0604020202020204" pitchFamily="34" charset="0"/>
              <a:buChar char="•"/>
            </a:pPr>
            <a:r>
              <a:rPr lang="en-US" altLang="en-US" dirty="0"/>
              <a:t>TANGO is an ongoing phase III, non-inferiority trial evaluating efficacy and safety of a switch </a:t>
            </a:r>
            <a:br>
              <a:rPr lang="en-US" altLang="en-US" dirty="0"/>
            </a:br>
            <a:r>
              <a:rPr lang="en-US" altLang="en-US" dirty="0"/>
              <a:t>to DTG/3TC FDC in HIV-1–infected adults with virologic suppression on a 3- or 4-drug </a:t>
            </a:r>
            <a:br>
              <a:rPr lang="en-US" altLang="en-US" dirty="0"/>
            </a:br>
            <a:r>
              <a:rPr lang="en-US" altLang="en-US" dirty="0"/>
              <a:t>TAF-based regimen</a:t>
            </a:r>
          </a:p>
          <a:p>
            <a:pPr marL="342900" indent="-342900">
              <a:spcAft>
                <a:spcPts val="300"/>
              </a:spcAft>
              <a:buFont typeface="Arial" panose="020B0604020202020204" pitchFamily="34" charset="0"/>
              <a:buChar char="•"/>
            </a:pPr>
            <a:r>
              <a:rPr lang="en-US" altLang="en-US" dirty="0"/>
              <a:t>Here we present a key secondary endpoint from the TANGO study: Snapshot virologic success </a:t>
            </a:r>
            <a:br>
              <a:rPr lang="en-US" altLang="en-US" dirty="0"/>
            </a:br>
            <a:r>
              <a:rPr lang="en-US" altLang="en-US" dirty="0"/>
              <a:t>by baseline third agent class, demographics, and disease characteristics </a:t>
            </a:r>
            <a:r>
              <a:rPr lang="en-US" altLang="en-US" dirty="0">
                <a:solidFill>
                  <a:srgbClr val="071D49"/>
                </a:solidFill>
              </a:rPr>
              <a:t>at Week 48</a:t>
            </a:r>
            <a:endParaRPr lang="en-GB" altLang="en-US" dirty="0">
              <a:solidFill>
                <a:srgbClr val="071D49"/>
              </a:solidFill>
            </a:endParaRPr>
          </a:p>
          <a:p>
            <a:endParaRPr lang="en-US" dirty="0"/>
          </a:p>
        </p:txBody>
      </p:sp>
      <p:sp>
        <p:nvSpPr>
          <p:cNvPr id="3" name="Title 2">
            <a:extLst>
              <a:ext uri="{FF2B5EF4-FFF2-40B4-BE49-F238E27FC236}">
                <a16:creationId xmlns:a16="http://schemas.microsoft.com/office/drawing/2014/main" id="{5AD0FF27-2C3C-4641-AC23-5E017791A615}"/>
              </a:ext>
            </a:extLst>
          </p:cNvPr>
          <p:cNvSpPr>
            <a:spLocks noGrp="1"/>
          </p:cNvSpPr>
          <p:nvPr>
            <p:ph type="title"/>
          </p:nvPr>
        </p:nvSpPr>
        <p:spPr/>
        <p:txBody>
          <a:bodyPr/>
          <a:lstStyle/>
          <a:p>
            <a:r>
              <a:rPr lang="en-US" dirty="0"/>
              <a:t>Background</a:t>
            </a:r>
          </a:p>
        </p:txBody>
      </p:sp>
      <p:sp>
        <p:nvSpPr>
          <p:cNvPr id="4" name="Slide Number Placeholder 3">
            <a:extLst>
              <a:ext uri="{FF2B5EF4-FFF2-40B4-BE49-F238E27FC236}">
                <a16:creationId xmlns:a16="http://schemas.microsoft.com/office/drawing/2014/main" id="{00DDBC60-5C34-40E5-B4BE-507064DA695B}"/>
              </a:ext>
            </a:extLst>
          </p:cNvPr>
          <p:cNvSpPr>
            <a:spLocks noGrp="1"/>
          </p:cNvSpPr>
          <p:nvPr>
            <p:ph type="sldNum" sz="quarter" idx="4"/>
          </p:nvPr>
        </p:nvSpPr>
        <p:spPr/>
        <p:txBody>
          <a:bodyPr/>
          <a:lstStyle/>
          <a:p>
            <a:fld id="{724AC3FD-09E3-4FF5-A0F9-A72F20D7F301}" type="slidenum">
              <a:rPr lang="en-GB" smtClean="0"/>
              <a:pPr/>
              <a:t>2</a:t>
            </a:fld>
            <a:endParaRPr lang="en-GB" dirty="0"/>
          </a:p>
        </p:txBody>
      </p:sp>
      <p:sp>
        <p:nvSpPr>
          <p:cNvPr id="5" name="Text Placeholder 4">
            <a:extLst>
              <a:ext uri="{FF2B5EF4-FFF2-40B4-BE49-F238E27FC236}">
                <a16:creationId xmlns:a16="http://schemas.microsoft.com/office/drawing/2014/main" id="{950887DE-9D43-4230-965F-7D65EF4BB98B}"/>
              </a:ext>
            </a:extLst>
          </p:cNvPr>
          <p:cNvSpPr>
            <a:spLocks noGrp="1"/>
          </p:cNvSpPr>
          <p:nvPr>
            <p:ph type="body" sz="quarter" idx="18"/>
          </p:nvPr>
        </p:nvSpPr>
        <p:spPr/>
        <p:txBody>
          <a:bodyPr/>
          <a:lstStyle/>
          <a:p>
            <a:r>
              <a:rPr lang="en-US" altLang="en-US" b="1" dirty="0"/>
              <a:t>1. </a:t>
            </a:r>
            <a:r>
              <a:rPr lang="en-US" dirty="0"/>
              <a:t>Kelly et al. </a:t>
            </a:r>
            <a:r>
              <a:rPr lang="en-US" i="1" dirty="0"/>
              <a:t>Drugs</a:t>
            </a:r>
            <a:r>
              <a:rPr lang="en-US" dirty="0"/>
              <a:t>. 2016;76:523-531. </a:t>
            </a:r>
            <a:r>
              <a:rPr lang="en-US" altLang="en-US" b="1" dirty="0"/>
              <a:t>2.</a:t>
            </a:r>
            <a:r>
              <a:rPr lang="en-US" altLang="en-US" dirty="0"/>
              <a:t> Cahn et al. </a:t>
            </a:r>
            <a:r>
              <a:rPr lang="en-US" altLang="en-US" i="1" dirty="0"/>
              <a:t>Lancet</a:t>
            </a:r>
            <a:r>
              <a:rPr lang="en-US" altLang="en-US" dirty="0"/>
              <a:t>. 2019;393:143-155. </a:t>
            </a:r>
            <a:r>
              <a:rPr lang="da-DK" altLang="en-US" b="1" dirty="0"/>
              <a:t>3. </a:t>
            </a:r>
            <a:r>
              <a:rPr lang="da-DK" altLang="en-US" dirty="0"/>
              <a:t>Cahn et al. IAS 2019; Mexico City, Mexico. Slides WEAB0404LB.</a:t>
            </a:r>
            <a:r>
              <a:rPr lang="en-US" altLang="en-US" dirty="0"/>
              <a:t> </a:t>
            </a:r>
          </a:p>
        </p:txBody>
      </p:sp>
      <p:sp>
        <p:nvSpPr>
          <p:cNvPr id="6" name="Text Placeholder 22">
            <a:extLst>
              <a:ext uri="{FF2B5EF4-FFF2-40B4-BE49-F238E27FC236}">
                <a16:creationId xmlns:a16="http://schemas.microsoft.com/office/drawing/2014/main" id="{7583E9EB-2FBB-4DA7-8CFC-EEA4CC0D8B11}"/>
              </a:ext>
            </a:extLst>
          </p:cNvPr>
          <p:cNvSpPr txBox="1">
            <a:spLocks/>
          </p:cNvSpPr>
          <p:nvPr/>
        </p:nvSpPr>
        <p:spPr bwMode="auto">
          <a:xfrm>
            <a:off x="6538913" y="6419850"/>
            <a:ext cx="5203825"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sz="20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r"/>
            <a:r>
              <a:rPr lang="en-US" sz="800" kern="0" dirty="0"/>
              <a:t>Ait-Khaled et al. EACS 2019; Basel, Switzerland. Slides PS7/2.</a:t>
            </a:r>
          </a:p>
        </p:txBody>
      </p:sp>
    </p:spTree>
    <p:extLst>
      <p:ext uri="{BB962C8B-B14F-4D97-AF65-F5344CB8AC3E}">
        <p14:creationId xmlns:p14="http://schemas.microsoft.com/office/powerpoint/2010/main" val="2379283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13A64-1EFF-44F8-9513-FF796DA1BDB6}"/>
              </a:ext>
            </a:extLst>
          </p:cNvPr>
          <p:cNvSpPr>
            <a:spLocks noGrp="1"/>
          </p:cNvSpPr>
          <p:nvPr>
            <p:ph type="title"/>
          </p:nvPr>
        </p:nvSpPr>
        <p:spPr/>
        <p:txBody>
          <a:bodyPr/>
          <a:lstStyle/>
          <a:p>
            <a:r>
              <a:rPr lang="en-US" dirty="0"/>
              <a:t>TANGO Phase III Study Design</a:t>
            </a:r>
          </a:p>
        </p:txBody>
      </p:sp>
      <p:sp>
        <p:nvSpPr>
          <p:cNvPr id="3" name="Slide Number Placeholder 2">
            <a:extLst>
              <a:ext uri="{FF2B5EF4-FFF2-40B4-BE49-F238E27FC236}">
                <a16:creationId xmlns:a16="http://schemas.microsoft.com/office/drawing/2014/main" id="{C89B7969-9E5B-4BE9-8AE1-38DE7D762508}"/>
              </a:ext>
            </a:extLst>
          </p:cNvPr>
          <p:cNvSpPr>
            <a:spLocks noGrp="1"/>
          </p:cNvSpPr>
          <p:nvPr>
            <p:ph type="sldNum" sz="quarter" idx="4"/>
          </p:nvPr>
        </p:nvSpPr>
        <p:spPr/>
        <p:txBody>
          <a:bodyPr/>
          <a:lstStyle/>
          <a:p>
            <a:fld id="{724AC3FD-09E3-4FF5-A0F9-A72F20D7F301}" type="slidenum">
              <a:rPr lang="en-GB" smtClean="0"/>
              <a:pPr/>
              <a:t>3</a:t>
            </a:fld>
            <a:endParaRPr lang="en-GB" dirty="0"/>
          </a:p>
        </p:txBody>
      </p:sp>
      <p:sp>
        <p:nvSpPr>
          <p:cNvPr id="4" name="Text Placeholder 3">
            <a:extLst>
              <a:ext uri="{FF2B5EF4-FFF2-40B4-BE49-F238E27FC236}">
                <a16:creationId xmlns:a16="http://schemas.microsoft.com/office/drawing/2014/main" id="{0007FFA9-3B68-4C8A-9248-06F414F7F894}"/>
              </a:ext>
            </a:extLst>
          </p:cNvPr>
          <p:cNvSpPr>
            <a:spLocks noGrp="1"/>
          </p:cNvSpPr>
          <p:nvPr>
            <p:ph type="body" sz="quarter" idx="18"/>
          </p:nvPr>
        </p:nvSpPr>
        <p:spPr/>
        <p:txBody>
          <a:bodyPr/>
          <a:lstStyle/>
          <a:p>
            <a:r>
              <a:rPr lang="en-US" altLang="en-US" baseline="30000" dirty="0"/>
              <a:t>a</a:t>
            </a:r>
            <a:r>
              <a:rPr lang="en-US" altLang="en-US" dirty="0"/>
              <a:t>Stratified by baseline third agent class (PI, INSTI, or NNRTI). </a:t>
            </a:r>
            <a:r>
              <a:rPr lang="en-US" altLang="en-US" baseline="30000" dirty="0"/>
              <a:t>b</a:t>
            </a:r>
            <a:r>
              <a:rPr lang="en-US" altLang="en-US" dirty="0"/>
              <a:t>Two patients excluded who were randomized but not exposed to study drug. </a:t>
            </a:r>
            <a:r>
              <a:rPr lang="en-US" altLang="en-US" baseline="30000" dirty="0"/>
              <a:t>c</a:t>
            </a:r>
            <a:r>
              <a:rPr lang="en-US" altLang="en-US" dirty="0"/>
              <a:t>Participants with initial TDF treatment who switched to TAF ≥3 months before screening, with no </a:t>
            </a:r>
            <a:br>
              <a:rPr lang="en-US" altLang="en-US" dirty="0"/>
            </a:br>
            <a:r>
              <a:rPr lang="en-US" altLang="en-US" dirty="0"/>
              <a:t>changes to other drugs in their regimen, were also eligible. </a:t>
            </a:r>
            <a:r>
              <a:rPr lang="en-US" altLang="en-US" baseline="30000" dirty="0"/>
              <a:t>d</a:t>
            </a:r>
            <a:r>
              <a:rPr lang="en-US" altLang="en-US" dirty="0"/>
              <a:t>4% non-inferiority margin. </a:t>
            </a:r>
            <a:r>
              <a:rPr lang="en-US" altLang="en-US" baseline="30000" dirty="0"/>
              <a:t>e</a:t>
            </a:r>
            <a:r>
              <a:rPr lang="en-US" altLang="en-US" dirty="0"/>
              <a:t>Includes participants who changed a background therapy component or discontinued study treatment for lack of efficacy before Week 48, or who had </a:t>
            </a:r>
            <a:br>
              <a:rPr lang="en-US" altLang="en-US" dirty="0"/>
            </a:br>
            <a:r>
              <a:rPr lang="en-US" altLang="en-US" dirty="0"/>
              <a:t>HIV-1 RNA ≥50 c/mL in the 48-week window.</a:t>
            </a:r>
            <a:endParaRPr lang="en-US" altLang="en-US" baseline="30000" dirty="0"/>
          </a:p>
        </p:txBody>
      </p:sp>
      <p:grpSp>
        <p:nvGrpSpPr>
          <p:cNvPr id="38" name="Group 37">
            <a:extLst>
              <a:ext uri="{FF2B5EF4-FFF2-40B4-BE49-F238E27FC236}">
                <a16:creationId xmlns:a16="http://schemas.microsoft.com/office/drawing/2014/main" id="{5051AB89-B868-4B16-9472-22B90FD577CA}"/>
              </a:ext>
            </a:extLst>
          </p:cNvPr>
          <p:cNvGrpSpPr/>
          <p:nvPr/>
        </p:nvGrpSpPr>
        <p:grpSpPr>
          <a:xfrm>
            <a:off x="875183" y="1276586"/>
            <a:ext cx="10441635" cy="4272696"/>
            <a:chOff x="810837" y="1276586"/>
            <a:chExt cx="10441635" cy="4272696"/>
          </a:xfrm>
        </p:grpSpPr>
        <p:sp>
          <p:nvSpPr>
            <p:cNvPr id="5" name="Text Box 26">
              <a:extLst>
                <a:ext uri="{FF2B5EF4-FFF2-40B4-BE49-F238E27FC236}">
                  <a16:creationId xmlns:a16="http://schemas.microsoft.com/office/drawing/2014/main" id="{BC605D71-D757-45EA-921E-C36FD9F2DB6C}"/>
                </a:ext>
              </a:extLst>
            </p:cNvPr>
            <p:cNvSpPr txBox="1">
              <a:spLocks noChangeArrowheads="1"/>
            </p:cNvSpPr>
            <p:nvPr/>
          </p:nvSpPr>
          <p:spPr bwMode="auto">
            <a:xfrm>
              <a:off x="1323505" y="1276586"/>
              <a:ext cx="9544991" cy="369332"/>
            </a:xfrm>
            <a:prstGeom prst="rect">
              <a:avLst/>
            </a:prstGeom>
            <a:noFill/>
            <a:ln w="9525">
              <a:noFill/>
              <a:miter lim="800000"/>
              <a:headEnd/>
              <a:tailEnd/>
            </a:ln>
          </p:spPr>
          <p:txBody>
            <a:bodyPr wrap="square">
              <a:spAutoFit/>
            </a:bodyPr>
            <a:lstStyle/>
            <a:p>
              <a:pPr lvl="1" algn="ctr">
                <a:spcAft>
                  <a:spcPts val="0"/>
                </a:spcAft>
                <a:buClr>
                  <a:schemeClr val="tx1"/>
                </a:buClr>
                <a:buNone/>
              </a:pPr>
              <a:r>
                <a:rPr lang="en-GB" b="1" dirty="0">
                  <a:solidFill>
                    <a:srgbClr val="071D49"/>
                  </a:solidFill>
                  <a:cs typeface="Arial" panose="020B0604020202020204" pitchFamily="34" charset="0"/>
                </a:rPr>
                <a:t>Randomized, open-label, multicenter, parallel-group, non-inferiority study</a:t>
              </a:r>
            </a:p>
          </p:txBody>
        </p:sp>
        <p:sp>
          <p:nvSpPr>
            <p:cNvPr id="6" name="AutoShape 4">
              <a:extLst>
                <a:ext uri="{FF2B5EF4-FFF2-40B4-BE49-F238E27FC236}">
                  <a16:creationId xmlns:a16="http://schemas.microsoft.com/office/drawing/2014/main" id="{F03E8C79-CE65-4213-929E-5ED23E87BA1E}"/>
                </a:ext>
              </a:extLst>
            </p:cNvPr>
            <p:cNvSpPr>
              <a:spLocks noChangeArrowheads="1"/>
            </p:cNvSpPr>
            <p:nvPr/>
          </p:nvSpPr>
          <p:spPr bwMode="auto">
            <a:xfrm>
              <a:off x="3814869" y="2344317"/>
              <a:ext cx="5782581" cy="535233"/>
            </a:xfrm>
            <a:prstGeom prst="homePlate">
              <a:avLst>
                <a:gd name="adj" fmla="val 37877"/>
              </a:avLst>
            </a:prstGeom>
            <a:solidFill>
              <a:srgbClr val="002F5F"/>
            </a:solidFill>
            <a:ln w="19050">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lIns="182880" anchor="ctr"/>
            <a:lstStyle/>
            <a:p>
              <a:pPr fontAlgn="auto">
                <a:spcBef>
                  <a:spcPts val="0"/>
                </a:spcBef>
                <a:spcAft>
                  <a:spcPts val="0"/>
                </a:spcAft>
                <a:buClrTx/>
                <a:buFontTx/>
                <a:buNone/>
                <a:defRPr/>
              </a:pPr>
              <a:r>
                <a:rPr lang="en-US" sz="1600" b="1" dirty="0">
                  <a:solidFill>
                    <a:schemeClr val="bg1"/>
                  </a:solidFill>
                </a:rPr>
                <a:t>DTG/3TC (N=369)</a:t>
              </a:r>
              <a:r>
                <a:rPr lang="en-US" sz="1600" b="1" baseline="30000" dirty="0">
                  <a:solidFill>
                    <a:schemeClr val="bg1"/>
                  </a:solidFill>
                </a:rPr>
                <a:t>b</a:t>
              </a:r>
              <a:endParaRPr lang="en-US" sz="1600" b="1" dirty="0">
                <a:solidFill>
                  <a:schemeClr val="bg1"/>
                </a:solidFill>
                <a:cs typeface="Arial" panose="020B0604020202020204" pitchFamily="34" charset="0"/>
              </a:endParaRPr>
            </a:p>
          </p:txBody>
        </p:sp>
        <p:sp>
          <p:nvSpPr>
            <p:cNvPr id="7" name="Line 7">
              <a:extLst>
                <a:ext uri="{FF2B5EF4-FFF2-40B4-BE49-F238E27FC236}">
                  <a16:creationId xmlns:a16="http://schemas.microsoft.com/office/drawing/2014/main" id="{FC10A911-7611-45B9-954B-FCB8772AA93E}"/>
                </a:ext>
              </a:extLst>
            </p:cNvPr>
            <p:cNvSpPr>
              <a:spLocks noChangeShapeType="1"/>
            </p:cNvSpPr>
            <p:nvPr/>
          </p:nvSpPr>
          <p:spPr bwMode="auto">
            <a:xfrm>
              <a:off x="929438" y="3885279"/>
              <a:ext cx="10169424" cy="960"/>
            </a:xfrm>
            <a:prstGeom prst="line">
              <a:avLst/>
            </a:prstGeom>
            <a:noFill/>
            <a:ln w="28575">
              <a:solidFill>
                <a:srgbClr val="071D49"/>
              </a:solidFill>
              <a:round/>
              <a:headEnd/>
              <a:tailEnd/>
            </a:ln>
          </p:spPr>
          <p:txBody>
            <a:bodyPr/>
            <a:lstStyle/>
            <a:p>
              <a:pPr fontAlgn="auto">
                <a:spcBef>
                  <a:spcPts val="0"/>
                </a:spcBef>
                <a:spcAft>
                  <a:spcPts val="0"/>
                </a:spcAft>
                <a:buClrTx/>
                <a:buFontTx/>
                <a:buNone/>
              </a:pPr>
              <a:endParaRPr lang="ja-JP" altLang="en-US" sz="1400" b="1" dirty="0">
                <a:solidFill>
                  <a:srgbClr val="000000"/>
                </a:solidFill>
                <a:cs typeface="Arial" panose="020B0604020202020204" pitchFamily="34" charset="0"/>
              </a:endParaRPr>
            </a:p>
          </p:txBody>
        </p:sp>
        <p:sp>
          <p:nvSpPr>
            <p:cNvPr id="8" name="Text Box 8">
              <a:extLst>
                <a:ext uri="{FF2B5EF4-FFF2-40B4-BE49-F238E27FC236}">
                  <a16:creationId xmlns:a16="http://schemas.microsoft.com/office/drawing/2014/main" id="{6497FEF9-B428-4B71-A708-B1EC2A16F676}"/>
                </a:ext>
              </a:extLst>
            </p:cNvPr>
            <p:cNvSpPr txBox="1">
              <a:spLocks noChangeArrowheads="1"/>
            </p:cNvSpPr>
            <p:nvPr/>
          </p:nvSpPr>
          <p:spPr bwMode="auto">
            <a:xfrm>
              <a:off x="3457172" y="4056256"/>
              <a:ext cx="505268" cy="461665"/>
            </a:xfrm>
            <a:prstGeom prst="rect">
              <a:avLst/>
            </a:prstGeom>
            <a:noFill/>
            <a:ln w="9525">
              <a:noFill/>
              <a:miter lim="800000"/>
              <a:headEnd/>
              <a:tailEnd/>
            </a:ln>
          </p:spPr>
          <p:txBody>
            <a:bodyPr wrap="none">
              <a:spAutoFit/>
            </a:bodyPr>
            <a:lstStyle/>
            <a:p>
              <a:pPr algn="ctr" fontAlgn="auto">
                <a:spcBef>
                  <a:spcPts val="0"/>
                </a:spcBef>
                <a:spcAft>
                  <a:spcPts val="0"/>
                </a:spcAft>
                <a:buClrTx/>
                <a:buFontTx/>
                <a:buNone/>
              </a:pPr>
              <a:r>
                <a:rPr lang="en-US" altLang="ja-JP" sz="1200" b="1" dirty="0">
                  <a:solidFill>
                    <a:srgbClr val="071D49"/>
                  </a:solidFill>
                  <a:cs typeface="Arial" panose="020B0604020202020204" pitchFamily="34" charset="0"/>
                </a:rPr>
                <a:t>Day </a:t>
              </a:r>
              <a:br>
                <a:rPr lang="en-US" altLang="ja-JP" sz="1200" b="1" dirty="0">
                  <a:solidFill>
                    <a:srgbClr val="071D49"/>
                  </a:solidFill>
                  <a:cs typeface="Arial" panose="020B0604020202020204" pitchFamily="34" charset="0"/>
                </a:rPr>
              </a:br>
              <a:r>
                <a:rPr lang="en-US" altLang="ja-JP" sz="1200" b="1" dirty="0">
                  <a:solidFill>
                    <a:srgbClr val="071D49"/>
                  </a:solidFill>
                  <a:cs typeface="Arial" panose="020B0604020202020204" pitchFamily="34" charset="0"/>
                </a:rPr>
                <a:t>1</a:t>
              </a:r>
            </a:p>
          </p:txBody>
        </p:sp>
        <p:sp>
          <p:nvSpPr>
            <p:cNvPr id="9" name="Line 11">
              <a:extLst>
                <a:ext uri="{FF2B5EF4-FFF2-40B4-BE49-F238E27FC236}">
                  <a16:creationId xmlns:a16="http://schemas.microsoft.com/office/drawing/2014/main" id="{409ADA38-78C9-4760-A24A-AB183F6936B6}"/>
                </a:ext>
              </a:extLst>
            </p:cNvPr>
            <p:cNvSpPr>
              <a:spLocks noChangeShapeType="1"/>
            </p:cNvSpPr>
            <p:nvPr/>
          </p:nvSpPr>
          <p:spPr bwMode="auto">
            <a:xfrm>
              <a:off x="3709808" y="3885279"/>
              <a:ext cx="0" cy="170977"/>
            </a:xfrm>
            <a:prstGeom prst="line">
              <a:avLst/>
            </a:prstGeom>
            <a:noFill/>
            <a:ln w="28575">
              <a:solidFill>
                <a:srgbClr val="071D49"/>
              </a:solidFill>
              <a:round/>
              <a:headEnd/>
              <a:tailEnd/>
            </a:ln>
          </p:spPr>
          <p:txBody>
            <a:bodyPr/>
            <a:lstStyle/>
            <a:p>
              <a:pPr fontAlgn="auto">
                <a:spcBef>
                  <a:spcPts val="0"/>
                </a:spcBef>
                <a:spcAft>
                  <a:spcPts val="0"/>
                </a:spcAft>
                <a:buClrTx/>
                <a:buFontTx/>
                <a:buNone/>
              </a:pPr>
              <a:endParaRPr lang="ja-JP" altLang="en-US" sz="1400" b="1">
                <a:solidFill>
                  <a:srgbClr val="000000"/>
                </a:solidFill>
                <a:cs typeface="Arial" panose="020B0604020202020204" pitchFamily="34" charset="0"/>
              </a:endParaRPr>
            </a:p>
          </p:txBody>
        </p:sp>
        <p:sp>
          <p:nvSpPr>
            <p:cNvPr id="10" name="Line 12">
              <a:extLst>
                <a:ext uri="{FF2B5EF4-FFF2-40B4-BE49-F238E27FC236}">
                  <a16:creationId xmlns:a16="http://schemas.microsoft.com/office/drawing/2014/main" id="{810F73D5-42FC-43C9-8236-2B83DB0775C2}"/>
                </a:ext>
              </a:extLst>
            </p:cNvPr>
            <p:cNvSpPr>
              <a:spLocks noChangeShapeType="1"/>
            </p:cNvSpPr>
            <p:nvPr/>
          </p:nvSpPr>
          <p:spPr bwMode="auto">
            <a:xfrm>
              <a:off x="6516462" y="3885279"/>
              <a:ext cx="0" cy="170977"/>
            </a:xfrm>
            <a:prstGeom prst="line">
              <a:avLst/>
            </a:prstGeom>
            <a:noFill/>
            <a:ln w="28575">
              <a:solidFill>
                <a:srgbClr val="071D49"/>
              </a:solidFill>
              <a:round/>
              <a:headEnd/>
              <a:tailEnd/>
            </a:ln>
          </p:spPr>
          <p:txBody>
            <a:bodyPr/>
            <a:lstStyle/>
            <a:p>
              <a:pPr fontAlgn="auto">
                <a:spcBef>
                  <a:spcPts val="0"/>
                </a:spcBef>
                <a:spcAft>
                  <a:spcPts val="0"/>
                </a:spcAft>
                <a:buClrTx/>
                <a:buFontTx/>
                <a:buNone/>
              </a:pPr>
              <a:endParaRPr lang="ja-JP" altLang="en-US" sz="1400" b="1">
                <a:solidFill>
                  <a:srgbClr val="000000"/>
                </a:solidFill>
                <a:cs typeface="Arial" panose="020B0604020202020204" pitchFamily="34" charset="0"/>
              </a:endParaRPr>
            </a:p>
          </p:txBody>
        </p:sp>
        <p:sp>
          <p:nvSpPr>
            <p:cNvPr id="11" name="Text Box 17">
              <a:extLst>
                <a:ext uri="{FF2B5EF4-FFF2-40B4-BE49-F238E27FC236}">
                  <a16:creationId xmlns:a16="http://schemas.microsoft.com/office/drawing/2014/main" id="{0758F467-84B4-4AA0-9707-86CAACE807CA}"/>
                </a:ext>
              </a:extLst>
            </p:cNvPr>
            <p:cNvSpPr txBox="1">
              <a:spLocks noChangeArrowheads="1"/>
            </p:cNvSpPr>
            <p:nvPr/>
          </p:nvSpPr>
          <p:spPr bwMode="auto">
            <a:xfrm>
              <a:off x="1251952" y="1813595"/>
              <a:ext cx="1101585" cy="270843"/>
            </a:xfrm>
            <a:prstGeom prst="rect">
              <a:avLst/>
            </a:prstGeom>
            <a:noFill/>
            <a:ln w="9525">
              <a:noFill/>
              <a:miter lim="800000"/>
              <a:headEnd/>
              <a:tailEnd/>
            </a:ln>
          </p:spPr>
          <p:txBody>
            <a:bodyPr wrap="none" tIns="9144">
              <a:spAutoFit/>
            </a:bodyPr>
            <a:lstStyle/>
            <a:p>
              <a:pPr algn="ctr" fontAlgn="auto">
                <a:spcBef>
                  <a:spcPts val="0"/>
                </a:spcBef>
                <a:spcAft>
                  <a:spcPts val="0"/>
                </a:spcAft>
                <a:buClrTx/>
                <a:buFontTx/>
                <a:buNone/>
              </a:pPr>
              <a:r>
                <a:rPr lang="en-US" altLang="ja-JP" sz="1400" b="1" dirty="0">
                  <a:solidFill>
                    <a:srgbClr val="071D49"/>
                  </a:solidFill>
                  <a:cs typeface="Arial" panose="020B0604020202020204" pitchFamily="34" charset="0"/>
                </a:rPr>
                <a:t>Screening </a:t>
              </a:r>
            </a:p>
          </p:txBody>
        </p:sp>
        <p:sp>
          <p:nvSpPr>
            <p:cNvPr id="12" name="AutoShape 4">
              <a:extLst>
                <a:ext uri="{FF2B5EF4-FFF2-40B4-BE49-F238E27FC236}">
                  <a16:creationId xmlns:a16="http://schemas.microsoft.com/office/drawing/2014/main" id="{BDF6D512-6381-4BC2-9C38-978D47307E87}"/>
                </a:ext>
              </a:extLst>
            </p:cNvPr>
            <p:cNvSpPr>
              <a:spLocks noChangeArrowheads="1"/>
            </p:cNvSpPr>
            <p:nvPr/>
          </p:nvSpPr>
          <p:spPr bwMode="auto">
            <a:xfrm>
              <a:off x="3814869" y="3072939"/>
              <a:ext cx="4267694" cy="535233"/>
            </a:xfrm>
            <a:prstGeom prst="homePlate">
              <a:avLst>
                <a:gd name="adj" fmla="val 37877"/>
              </a:avLst>
            </a:prstGeom>
            <a:solidFill>
              <a:srgbClr val="FF6600"/>
            </a:solidFill>
            <a:ln w="19050">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lIns="182880" anchor="ctr"/>
            <a:lstStyle/>
            <a:p>
              <a:pPr fontAlgn="auto">
                <a:spcBef>
                  <a:spcPts val="0"/>
                </a:spcBef>
                <a:spcAft>
                  <a:spcPts val="0"/>
                </a:spcAft>
                <a:buClrTx/>
                <a:buFontTx/>
                <a:buNone/>
                <a:defRPr/>
              </a:pPr>
              <a:r>
                <a:rPr lang="en-US" sz="1600" b="1" dirty="0">
                  <a:solidFill>
                    <a:schemeClr val="bg1"/>
                  </a:solidFill>
                </a:rPr>
                <a:t>TAF-based regimens (N=372)</a:t>
              </a:r>
              <a:r>
                <a:rPr lang="en-US" sz="1600" b="1" dirty="0">
                  <a:solidFill>
                    <a:srgbClr val="FFFFFF"/>
                  </a:solidFill>
                  <a:cs typeface="Arial" panose="020B0604020202020204" pitchFamily="34" charset="0"/>
                </a:rPr>
                <a:t> </a:t>
              </a:r>
            </a:p>
          </p:txBody>
        </p:sp>
        <p:sp>
          <p:nvSpPr>
            <p:cNvPr id="13" name="AutoShape 4">
              <a:extLst>
                <a:ext uri="{FF2B5EF4-FFF2-40B4-BE49-F238E27FC236}">
                  <a16:creationId xmlns:a16="http://schemas.microsoft.com/office/drawing/2014/main" id="{8E679BB3-628A-4866-A077-9F75400202EF}"/>
                </a:ext>
              </a:extLst>
            </p:cNvPr>
            <p:cNvSpPr>
              <a:spLocks noChangeArrowheads="1"/>
            </p:cNvSpPr>
            <p:nvPr/>
          </p:nvSpPr>
          <p:spPr bwMode="auto">
            <a:xfrm>
              <a:off x="9671577" y="2332325"/>
              <a:ext cx="1391605" cy="547225"/>
            </a:xfrm>
            <a:prstGeom prst="homePlate">
              <a:avLst>
                <a:gd name="adj" fmla="val 37877"/>
              </a:avLst>
            </a:prstGeom>
            <a:solidFill>
              <a:srgbClr val="002F5F"/>
            </a:solidFill>
            <a:ln w="19050">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lIns="91440" anchor="ctr"/>
            <a:lstStyle/>
            <a:p>
              <a:pPr fontAlgn="auto">
                <a:spcBef>
                  <a:spcPts val="0"/>
                </a:spcBef>
                <a:spcAft>
                  <a:spcPts val="0"/>
                </a:spcAft>
                <a:buClrTx/>
                <a:buFontTx/>
                <a:buNone/>
                <a:defRPr/>
              </a:pPr>
              <a:r>
                <a:rPr lang="en-US" sz="1600" b="1" dirty="0">
                  <a:solidFill>
                    <a:schemeClr val="bg1"/>
                  </a:solidFill>
                </a:rPr>
                <a:t>DTG/3TC </a:t>
              </a:r>
              <a:endParaRPr lang="en-US" sz="1600" b="1" dirty="0">
                <a:solidFill>
                  <a:schemeClr val="bg1"/>
                </a:solidFill>
                <a:cs typeface="Arial" panose="020B0604020202020204" pitchFamily="34" charset="0"/>
              </a:endParaRPr>
            </a:p>
          </p:txBody>
        </p:sp>
        <p:sp>
          <p:nvSpPr>
            <p:cNvPr id="14" name="Text Box 18">
              <a:extLst>
                <a:ext uri="{FF2B5EF4-FFF2-40B4-BE49-F238E27FC236}">
                  <a16:creationId xmlns:a16="http://schemas.microsoft.com/office/drawing/2014/main" id="{93AB2678-7EDB-44F1-B4E6-98DA958A614D}"/>
                </a:ext>
              </a:extLst>
            </p:cNvPr>
            <p:cNvSpPr txBox="1">
              <a:spLocks noChangeArrowheads="1"/>
            </p:cNvSpPr>
            <p:nvPr/>
          </p:nvSpPr>
          <p:spPr bwMode="auto">
            <a:xfrm>
              <a:off x="4958044" y="4056256"/>
              <a:ext cx="619080" cy="461665"/>
            </a:xfrm>
            <a:prstGeom prst="rect">
              <a:avLst/>
            </a:prstGeom>
            <a:noFill/>
            <a:ln w="9525">
              <a:noFill/>
              <a:miter lim="800000"/>
              <a:headEnd/>
              <a:tailEnd/>
            </a:ln>
          </p:spPr>
          <p:txBody>
            <a:bodyPr wrap="none">
              <a:spAutoFit/>
            </a:bodyPr>
            <a:lstStyle/>
            <a:p>
              <a:pPr algn="ctr" fontAlgn="auto">
                <a:spcBef>
                  <a:spcPts val="0"/>
                </a:spcBef>
                <a:spcAft>
                  <a:spcPts val="0"/>
                </a:spcAft>
                <a:buClrTx/>
                <a:buFontTx/>
                <a:buNone/>
              </a:pPr>
              <a:r>
                <a:rPr lang="en-US" altLang="ja-JP" sz="1200" b="1" dirty="0">
                  <a:solidFill>
                    <a:srgbClr val="071D49"/>
                  </a:solidFill>
                  <a:cs typeface="Arial" panose="020B0604020202020204" pitchFamily="34" charset="0"/>
                </a:rPr>
                <a:t>Week</a:t>
              </a:r>
              <a:br>
                <a:rPr lang="en-US" altLang="ja-JP" sz="1200" b="1" dirty="0">
                  <a:solidFill>
                    <a:srgbClr val="071D49"/>
                  </a:solidFill>
                  <a:cs typeface="Arial" panose="020B0604020202020204" pitchFamily="34" charset="0"/>
                </a:rPr>
              </a:br>
              <a:r>
                <a:rPr lang="en-US" altLang="ja-JP" sz="1200" b="1" dirty="0">
                  <a:solidFill>
                    <a:srgbClr val="071D49"/>
                  </a:solidFill>
                  <a:cs typeface="Arial" panose="020B0604020202020204" pitchFamily="34" charset="0"/>
                </a:rPr>
                <a:t>48</a:t>
              </a:r>
            </a:p>
          </p:txBody>
        </p:sp>
        <p:sp>
          <p:nvSpPr>
            <p:cNvPr id="15" name="Text Box 18">
              <a:extLst>
                <a:ext uri="{FF2B5EF4-FFF2-40B4-BE49-F238E27FC236}">
                  <a16:creationId xmlns:a16="http://schemas.microsoft.com/office/drawing/2014/main" id="{DCE1C277-D27B-4813-9D63-7392E2D9FBA8}"/>
                </a:ext>
              </a:extLst>
            </p:cNvPr>
            <p:cNvSpPr txBox="1">
              <a:spLocks noChangeArrowheads="1"/>
            </p:cNvSpPr>
            <p:nvPr/>
          </p:nvSpPr>
          <p:spPr bwMode="auto">
            <a:xfrm>
              <a:off x="4315478" y="1813595"/>
              <a:ext cx="3056059" cy="270843"/>
            </a:xfrm>
            <a:prstGeom prst="rect">
              <a:avLst/>
            </a:prstGeom>
            <a:noFill/>
            <a:ln w="9525">
              <a:noFill/>
              <a:miter lim="800000"/>
              <a:headEnd/>
              <a:tailEnd/>
            </a:ln>
          </p:spPr>
          <p:txBody>
            <a:bodyPr wrap="square" tIns="9144">
              <a:spAutoFit/>
            </a:bodyPr>
            <a:lstStyle/>
            <a:p>
              <a:pPr algn="ctr" fontAlgn="auto">
                <a:spcBef>
                  <a:spcPts val="0"/>
                </a:spcBef>
                <a:spcAft>
                  <a:spcPts val="0"/>
                </a:spcAft>
                <a:buClrTx/>
                <a:buFontTx/>
                <a:buNone/>
              </a:pPr>
              <a:r>
                <a:rPr lang="en-US" altLang="ja-JP" sz="1400" b="1" dirty="0">
                  <a:solidFill>
                    <a:srgbClr val="071D49"/>
                  </a:solidFill>
                  <a:cs typeface="Arial" panose="020B0604020202020204" pitchFamily="34" charset="0"/>
                </a:rPr>
                <a:t>Early-switch phase</a:t>
              </a:r>
            </a:p>
          </p:txBody>
        </p:sp>
        <p:sp>
          <p:nvSpPr>
            <p:cNvPr id="16" name="Text Box 17">
              <a:extLst>
                <a:ext uri="{FF2B5EF4-FFF2-40B4-BE49-F238E27FC236}">
                  <a16:creationId xmlns:a16="http://schemas.microsoft.com/office/drawing/2014/main" id="{F6F5DF08-3E69-4DA7-B321-86A4C820FF05}"/>
                </a:ext>
              </a:extLst>
            </p:cNvPr>
            <p:cNvSpPr txBox="1">
              <a:spLocks noChangeArrowheads="1"/>
            </p:cNvSpPr>
            <p:nvPr/>
          </p:nvSpPr>
          <p:spPr bwMode="auto">
            <a:xfrm>
              <a:off x="7959207" y="1813595"/>
              <a:ext cx="1667920" cy="486287"/>
            </a:xfrm>
            <a:prstGeom prst="rect">
              <a:avLst/>
            </a:prstGeom>
            <a:noFill/>
            <a:ln w="9525">
              <a:noFill/>
              <a:miter lim="800000"/>
              <a:headEnd/>
              <a:tailEnd/>
            </a:ln>
          </p:spPr>
          <p:txBody>
            <a:bodyPr wrap="square" tIns="9144">
              <a:spAutoFit/>
            </a:bodyPr>
            <a:lstStyle/>
            <a:p>
              <a:pPr algn="ctr" fontAlgn="auto">
                <a:spcBef>
                  <a:spcPts val="0"/>
                </a:spcBef>
                <a:spcAft>
                  <a:spcPts val="0"/>
                </a:spcAft>
                <a:buClrTx/>
                <a:buFontTx/>
                <a:buNone/>
              </a:pPr>
              <a:r>
                <a:rPr lang="en-US" altLang="ja-JP" sz="1400" b="1" dirty="0">
                  <a:solidFill>
                    <a:srgbClr val="071D49"/>
                  </a:solidFill>
                  <a:cs typeface="Arial" panose="020B0604020202020204" pitchFamily="34" charset="0"/>
                </a:rPr>
                <a:t>Late-switch </a:t>
              </a:r>
              <a:br>
                <a:rPr lang="en-US" altLang="ja-JP" sz="1400" b="1" dirty="0">
                  <a:solidFill>
                    <a:srgbClr val="071D49"/>
                  </a:solidFill>
                  <a:cs typeface="Arial" panose="020B0604020202020204" pitchFamily="34" charset="0"/>
                </a:rPr>
              </a:br>
              <a:r>
                <a:rPr lang="en-US" altLang="ja-JP" sz="1400" b="1" dirty="0">
                  <a:solidFill>
                    <a:srgbClr val="071D49"/>
                  </a:solidFill>
                  <a:cs typeface="Arial" panose="020B0604020202020204" pitchFamily="34" charset="0"/>
                </a:rPr>
                <a:t>phase</a:t>
              </a:r>
            </a:p>
          </p:txBody>
        </p:sp>
        <p:sp>
          <p:nvSpPr>
            <p:cNvPr id="17" name="Text Box 18">
              <a:extLst>
                <a:ext uri="{FF2B5EF4-FFF2-40B4-BE49-F238E27FC236}">
                  <a16:creationId xmlns:a16="http://schemas.microsoft.com/office/drawing/2014/main" id="{E90D5504-507C-47F4-AF65-BA3BFEFCB555}"/>
                </a:ext>
              </a:extLst>
            </p:cNvPr>
            <p:cNvSpPr txBox="1">
              <a:spLocks noChangeArrowheads="1"/>
            </p:cNvSpPr>
            <p:nvPr/>
          </p:nvSpPr>
          <p:spPr bwMode="auto">
            <a:xfrm>
              <a:off x="9308705" y="1813595"/>
              <a:ext cx="1943767" cy="486287"/>
            </a:xfrm>
            <a:prstGeom prst="rect">
              <a:avLst/>
            </a:prstGeom>
            <a:noFill/>
            <a:ln w="9525">
              <a:noFill/>
              <a:miter lim="800000"/>
              <a:headEnd/>
              <a:tailEnd/>
            </a:ln>
          </p:spPr>
          <p:txBody>
            <a:bodyPr wrap="square" tIns="9144">
              <a:spAutoFit/>
            </a:bodyPr>
            <a:lstStyle/>
            <a:p>
              <a:pPr algn="ctr" fontAlgn="auto">
                <a:spcBef>
                  <a:spcPts val="0"/>
                </a:spcBef>
                <a:spcAft>
                  <a:spcPts val="0"/>
                </a:spcAft>
                <a:buClrTx/>
                <a:buFontTx/>
                <a:buNone/>
              </a:pPr>
              <a:r>
                <a:rPr lang="en-US" altLang="ja-JP" sz="1400" b="1" dirty="0">
                  <a:solidFill>
                    <a:srgbClr val="071D49"/>
                  </a:solidFill>
                  <a:cs typeface="Arial" panose="020B0604020202020204" pitchFamily="34" charset="0"/>
                </a:rPr>
                <a:t>Continuation </a:t>
              </a:r>
              <a:endParaRPr lang="en-US" altLang="ja-JP" sz="1400" b="1" dirty="0">
                <a:solidFill>
                  <a:srgbClr val="071D49"/>
                </a:solidFill>
              </a:endParaRPr>
            </a:p>
            <a:p>
              <a:pPr algn="ctr" fontAlgn="auto">
                <a:spcBef>
                  <a:spcPts val="0"/>
                </a:spcBef>
                <a:spcAft>
                  <a:spcPts val="0"/>
                </a:spcAft>
                <a:buClrTx/>
                <a:buFontTx/>
                <a:buNone/>
              </a:pPr>
              <a:r>
                <a:rPr lang="en-US" altLang="ja-JP" sz="1400" b="1" dirty="0">
                  <a:solidFill>
                    <a:srgbClr val="071D49"/>
                  </a:solidFill>
                  <a:cs typeface="Arial" panose="020B0604020202020204" pitchFamily="34" charset="0"/>
                </a:rPr>
                <a:t>phase</a:t>
              </a:r>
            </a:p>
          </p:txBody>
        </p:sp>
        <p:sp>
          <p:nvSpPr>
            <p:cNvPr id="18" name="Text Box 18">
              <a:extLst>
                <a:ext uri="{FF2B5EF4-FFF2-40B4-BE49-F238E27FC236}">
                  <a16:creationId xmlns:a16="http://schemas.microsoft.com/office/drawing/2014/main" id="{EB37DB2B-FED3-4D79-B7AE-0D5AC2F1B696}"/>
                </a:ext>
              </a:extLst>
            </p:cNvPr>
            <p:cNvSpPr txBox="1">
              <a:spLocks noChangeArrowheads="1"/>
            </p:cNvSpPr>
            <p:nvPr/>
          </p:nvSpPr>
          <p:spPr bwMode="auto">
            <a:xfrm>
              <a:off x="7538237" y="4056256"/>
              <a:ext cx="619080" cy="461665"/>
            </a:xfrm>
            <a:prstGeom prst="rect">
              <a:avLst/>
            </a:prstGeom>
            <a:noFill/>
            <a:ln w="9525">
              <a:noFill/>
              <a:miter lim="800000"/>
              <a:headEnd/>
              <a:tailEnd/>
            </a:ln>
          </p:spPr>
          <p:txBody>
            <a:bodyPr wrap="none">
              <a:spAutoFit/>
            </a:bodyPr>
            <a:lstStyle/>
            <a:p>
              <a:pPr algn="ctr" fontAlgn="auto">
                <a:spcBef>
                  <a:spcPts val="0"/>
                </a:spcBef>
                <a:spcAft>
                  <a:spcPts val="0"/>
                </a:spcAft>
                <a:buClrTx/>
                <a:buFontTx/>
                <a:buNone/>
              </a:pPr>
              <a:r>
                <a:rPr lang="en-US" altLang="ja-JP" sz="1200" b="1" dirty="0">
                  <a:solidFill>
                    <a:srgbClr val="071D49"/>
                  </a:solidFill>
                  <a:cs typeface="Arial" panose="020B0604020202020204" pitchFamily="34" charset="0"/>
                </a:rPr>
                <a:t>Week</a:t>
              </a:r>
              <a:br>
                <a:rPr lang="en-US" altLang="ja-JP" sz="1200" b="1" dirty="0">
                  <a:solidFill>
                    <a:srgbClr val="071D49"/>
                  </a:solidFill>
                  <a:cs typeface="Arial" panose="020B0604020202020204" pitchFamily="34" charset="0"/>
                </a:rPr>
              </a:br>
              <a:r>
                <a:rPr lang="en-US" altLang="ja-JP" sz="1200" b="1" dirty="0">
                  <a:solidFill>
                    <a:srgbClr val="071D49"/>
                  </a:solidFill>
                  <a:cs typeface="Arial" panose="020B0604020202020204" pitchFamily="34" charset="0"/>
                </a:rPr>
                <a:t>144</a:t>
              </a:r>
            </a:p>
          </p:txBody>
        </p:sp>
        <p:sp>
          <p:nvSpPr>
            <p:cNvPr id="19" name="Line 12">
              <a:extLst>
                <a:ext uri="{FF2B5EF4-FFF2-40B4-BE49-F238E27FC236}">
                  <a16:creationId xmlns:a16="http://schemas.microsoft.com/office/drawing/2014/main" id="{0F4A86C8-42D2-4F0A-BC1E-73BA3F08E96A}"/>
                </a:ext>
              </a:extLst>
            </p:cNvPr>
            <p:cNvSpPr>
              <a:spLocks noChangeShapeType="1"/>
            </p:cNvSpPr>
            <p:nvPr/>
          </p:nvSpPr>
          <p:spPr bwMode="auto">
            <a:xfrm>
              <a:off x="7928866" y="3885279"/>
              <a:ext cx="0" cy="170977"/>
            </a:xfrm>
            <a:prstGeom prst="line">
              <a:avLst/>
            </a:prstGeom>
            <a:noFill/>
            <a:ln w="28575">
              <a:solidFill>
                <a:srgbClr val="071D49"/>
              </a:solidFill>
              <a:round/>
              <a:headEnd/>
              <a:tailEnd/>
            </a:ln>
          </p:spPr>
          <p:txBody>
            <a:bodyPr/>
            <a:lstStyle/>
            <a:p>
              <a:pPr fontAlgn="auto">
                <a:spcBef>
                  <a:spcPts val="0"/>
                </a:spcBef>
                <a:spcAft>
                  <a:spcPts val="0"/>
                </a:spcAft>
                <a:buClrTx/>
                <a:buFontTx/>
                <a:buNone/>
              </a:pPr>
              <a:endParaRPr lang="ja-JP" altLang="en-US" sz="1400" b="1">
                <a:solidFill>
                  <a:srgbClr val="000000"/>
                </a:solidFill>
                <a:cs typeface="Arial" panose="020B0604020202020204" pitchFamily="34" charset="0"/>
              </a:endParaRPr>
            </a:p>
          </p:txBody>
        </p:sp>
        <p:sp>
          <p:nvSpPr>
            <p:cNvPr id="20" name="Line 12">
              <a:extLst>
                <a:ext uri="{FF2B5EF4-FFF2-40B4-BE49-F238E27FC236}">
                  <a16:creationId xmlns:a16="http://schemas.microsoft.com/office/drawing/2014/main" id="{D3DB00FA-904B-46BF-9E1C-5E61195D62AC}"/>
                </a:ext>
              </a:extLst>
            </p:cNvPr>
            <p:cNvSpPr>
              <a:spLocks noChangeShapeType="1"/>
            </p:cNvSpPr>
            <p:nvPr/>
          </p:nvSpPr>
          <p:spPr bwMode="auto">
            <a:xfrm>
              <a:off x="4489487" y="3885279"/>
              <a:ext cx="0" cy="170977"/>
            </a:xfrm>
            <a:prstGeom prst="line">
              <a:avLst/>
            </a:prstGeom>
            <a:noFill/>
            <a:ln w="28575">
              <a:solidFill>
                <a:srgbClr val="071D49"/>
              </a:solidFill>
              <a:round/>
              <a:headEnd/>
              <a:tailEnd/>
            </a:ln>
          </p:spPr>
          <p:txBody>
            <a:bodyPr/>
            <a:lstStyle/>
            <a:p>
              <a:pPr fontAlgn="auto">
                <a:spcBef>
                  <a:spcPts val="0"/>
                </a:spcBef>
                <a:spcAft>
                  <a:spcPts val="0"/>
                </a:spcAft>
                <a:buClrTx/>
                <a:buFontTx/>
                <a:buNone/>
              </a:pPr>
              <a:endParaRPr lang="ja-JP" altLang="en-US" sz="1400" b="1">
                <a:solidFill>
                  <a:srgbClr val="000000"/>
                </a:solidFill>
                <a:cs typeface="Arial" panose="020B0604020202020204" pitchFamily="34" charset="0"/>
              </a:endParaRPr>
            </a:p>
          </p:txBody>
        </p:sp>
        <p:sp>
          <p:nvSpPr>
            <p:cNvPr id="21" name="Line 12">
              <a:extLst>
                <a:ext uri="{FF2B5EF4-FFF2-40B4-BE49-F238E27FC236}">
                  <a16:creationId xmlns:a16="http://schemas.microsoft.com/office/drawing/2014/main" id="{024892FC-FD2C-45C6-95FE-60E2ED0E8BEC}"/>
                </a:ext>
              </a:extLst>
            </p:cNvPr>
            <p:cNvSpPr>
              <a:spLocks noChangeShapeType="1"/>
            </p:cNvSpPr>
            <p:nvPr/>
          </p:nvSpPr>
          <p:spPr bwMode="auto">
            <a:xfrm>
              <a:off x="5267586" y="3885279"/>
              <a:ext cx="0" cy="170977"/>
            </a:xfrm>
            <a:prstGeom prst="line">
              <a:avLst/>
            </a:prstGeom>
            <a:noFill/>
            <a:ln w="28575">
              <a:solidFill>
                <a:srgbClr val="071D49"/>
              </a:solidFill>
              <a:round/>
              <a:headEnd/>
              <a:tailEnd/>
            </a:ln>
          </p:spPr>
          <p:txBody>
            <a:bodyPr/>
            <a:lstStyle/>
            <a:p>
              <a:pPr fontAlgn="auto">
                <a:spcBef>
                  <a:spcPts val="0"/>
                </a:spcBef>
                <a:spcAft>
                  <a:spcPts val="0"/>
                </a:spcAft>
                <a:buClrTx/>
                <a:buFontTx/>
                <a:buNone/>
              </a:pPr>
              <a:endParaRPr lang="ja-JP" altLang="en-US" sz="1400" b="1">
                <a:solidFill>
                  <a:srgbClr val="000000"/>
                </a:solidFill>
                <a:cs typeface="Arial" panose="020B0604020202020204" pitchFamily="34" charset="0"/>
              </a:endParaRPr>
            </a:p>
          </p:txBody>
        </p:sp>
        <p:sp>
          <p:nvSpPr>
            <p:cNvPr id="22" name="Text Box 18">
              <a:extLst>
                <a:ext uri="{FF2B5EF4-FFF2-40B4-BE49-F238E27FC236}">
                  <a16:creationId xmlns:a16="http://schemas.microsoft.com/office/drawing/2014/main" id="{25DB7FFF-F612-42B1-92BA-8BB133CD39C0}"/>
                </a:ext>
              </a:extLst>
            </p:cNvPr>
            <p:cNvSpPr txBox="1">
              <a:spLocks noChangeArrowheads="1"/>
            </p:cNvSpPr>
            <p:nvPr/>
          </p:nvSpPr>
          <p:spPr bwMode="auto">
            <a:xfrm>
              <a:off x="4159280" y="4056256"/>
              <a:ext cx="655950" cy="461665"/>
            </a:xfrm>
            <a:prstGeom prst="rect">
              <a:avLst/>
            </a:prstGeom>
            <a:noFill/>
            <a:ln w="9525">
              <a:noFill/>
              <a:miter lim="800000"/>
              <a:headEnd/>
              <a:tailEnd/>
            </a:ln>
          </p:spPr>
          <p:txBody>
            <a:bodyPr wrap="none">
              <a:spAutoFit/>
            </a:bodyPr>
            <a:lstStyle/>
            <a:p>
              <a:pPr algn="ctr" fontAlgn="auto">
                <a:spcBef>
                  <a:spcPts val="0"/>
                </a:spcBef>
                <a:spcAft>
                  <a:spcPts val="0"/>
                </a:spcAft>
                <a:buClrTx/>
                <a:buFontTx/>
                <a:buNone/>
              </a:pPr>
              <a:r>
                <a:rPr lang="en-US" altLang="ja-JP" sz="1200" b="1" dirty="0">
                  <a:solidFill>
                    <a:srgbClr val="071D49"/>
                  </a:solidFill>
                  <a:cs typeface="Arial" panose="020B0604020202020204" pitchFamily="34" charset="0"/>
                </a:rPr>
                <a:t>Week </a:t>
              </a:r>
              <a:br>
                <a:rPr lang="en-US" altLang="ja-JP" sz="1200" b="1" dirty="0">
                  <a:solidFill>
                    <a:srgbClr val="071D49"/>
                  </a:solidFill>
                  <a:cs typeface="Arial" panose="020B0604020202020204" pitchFamily="34" charset="0"/>
                </a:rPr>
              </a:br>
              <a:r>
                <a:rPr lang="en-US" altLang="ja-JP" sz="1200" b="1" dirty="0">
                  <a:solidFill>
                    <a:srgbClr val="071D49"/>
                  </a:solidFill>
                  <a:cs typeface="Arial" panose="020B0604020202020204" pitchFamily="34" charset="0"/>
                </a:rPr>
                <a:t>24</a:t>
              </a:r>
            </a:p>
          </p:txBody>
        </p:sp>
        <p:sp>
          <p:nvSpPr>
            <p:cNvPr id="23" name="Text Box 18">
              <a:extLst>
                <a:ext uri="{FF2B5EF4-FFF2-40B4-BE49-F238E27FC236}">
                  <a16:creationId xmlns:a16="http://schemas.microsoft.com/office/drawing/2014/main" id="{390CECC9-20C8-4FBA-B262-FA20CF087525}"/>
                </a:ext>
              </a:extLst>
            </p:cNvPr>
            <p:cNvSpPr txBox="1">
              <a:spLocks noChangeArrowheads="1"/>
            </p:cNvSpPr>
            <p:nvPr/>
          </p:nvSpPr>
          <p:spPr bwMode="auto">
            <a:xfrm>
              <a:off x="6206922" y="4056256"/>
              <a:ext cx="619080" cy="461665"/>
            </a:xfrm>
            <a:prstGeom prst="rect">
              <a:avLst/>
            </a:prstGeom>
            <a:noFill/>
            <a:ln w="9525">
              <a:noFill/>
              <a:miter lim="800000"/>
              <a:headEnd/>
              <a:tailEnd/>
            </a:ln>
          </p:spPr>
          <p:txBody>
            <a:bodyPr wrap="none">
              <a:spAutoFit/>
            </a:bodyPr>
            <a:lstStyle/>
            <a:p>
              <a:pPr algn="ctr" fontAlgn="auto">
                <a:spcBef>
                  <a:spcPts val="0"/>
                </a:spcBef>
                <a:spcAft>
                  <a:spcPts val="0"/>
                </a:spcAft>
                <a:buClrTx/>
                <a:buFontTx/>
                <a:buNone/>
              </a:pPr>
              <a:r>
                <a:rPr lang="en-US" altLang="ja-JP" sz="1200" b="1" dirty="0">
                  <a:solidFill>
                    <a:srgbClr val="071D49"/>
                  </a:solidFill>
                  <a:cs typeface="Arial" panose="020B0604020202020204" pitchFamily="34" charset="0"/>
                </a:rPr>
                <a:t>Week</a:t>
              </a:r>
              <a:br>
                <a:rPr lang="en-US" altLang="ja-JP" sz="1200" b="1" dirty="0">
                  <a:solidFill>
                    <a:srgbClr val="071D49"/>
                  </a:solidFill>
                  <a:cs typeface="Arial" panose="020B0604020202020204" pitchFamily="34" charset="0"/>
                </a:rPr>
              </a:br>
              <a:r>
                <a:rPr lang="en-US" altLang="ja-JP" sz="1200" b="1" dirty="0">
                  <a:solidFill>
                    <a:srgbClr val="071D49"/>
                  </a:solidFill>
                  <a:cs typeface="Arial" panose="020B0604020202020204" pitchFamily="34" charset="0"/>
                </a:rPr>
                <a:t>96</a:t>
              </a:r>
            </a:p>
          </p:txBody>
        </p:sp>
        <p:sp>
          <p:nvSpPr>
            <p:cNvPr id="24" name="AutoShape 2">
              <a:extLst>
                <a:ext uri="{FF2B5EF4-FFF2-40B4-BE49-F238E27FC236}">
                  <a16:creationId xmlns:a16="http://schemas.microsoft.com/office/drawing/2014/main" id="{DA03B806-839D-4169-9E25-F0DA63153BA7}"/>
                </a:ext>
              </a:extLst>
            </p:cNvPr>
            <p:cNvSpPr>
              <a:spLocks noChangeArrowheads="1"/>
            </p:cNvSpPr>
            <p:nvPr/>
          </p:nvSpPr>
          <p:spPr bwMode="auto">
            <a:xfrm>
              <a:off x="929438" y="2084438"/>
              <a:ext cx="2720760" cy="1631393"/>
            </a:xfrm>
            <a:prstGeom prst="rightArrow">
              <a:avLst>
                <a:gd name="adj1" fmla="val 57009"/>
                <a:gd name="adj2" fmla="val 65033"/>
              </a:avLst>
            </a:prstGeom>
            <a:solidFill>
              <a:schemeClr val="bg1">
                <a:lumMod val="50000"/>
              </a:schemeClr>
            </a:solidFill>
            <a:ln w="19050">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lIns="45720" rIns="0" anchor="ctr"/>
            <a:lstStyle/>
            <a:p>
              <a:pPr marL="58738" indent="-58738" fontAlgn="auto">
                <a:spcBef>
                  <a:spcPts val="0"/>
                </a:spcBef>
                <a:spcAft>
                  <a:spcPts val="0"/>
                </a:spcAft>
                <a:buClrTx/>
                <a:buFont typeface="Arial" panose="020B0604020202020204" pitchFamily="34" charset="0"/>
                <a:buChar char="•"/>
                <a:defRPr/>
              </a:pPr>
              <a:r>
                <a:rPr lang="en-US" sz="1200" b="1" dirty="0">
                  <a:solidFill>
                    <a:srgbClr val="FFFFFF"/>
                  </a:solidFill>
                  <a:cs typeface="Arial" panose="020B0604020202020204" pitchFamily="34" charset="0"/>
                </a:rPr>
                <a:t>Adults, virologically suppressed (HIV-1 RNA</a:t>
              </a:r>
              <a:br>
                <a:rPr lang="en-US" sz="1200" b="1" dirty="0">
                  <a:solidFill>
                    <a:srgbClr val="FFFFFF"/>
                  </a:solidFill>
                  <a:cs typeface="Arial" panose="020B0604020202020204" pitchFamily="34" charset="0"/>
                </a:rPr>
              </a:br>
              <a:r>
                <a:rPr lang="en-US" sz="1200" b="1" dirty="0">
                  <a:solidFill>
                    <a:srgbClr val="FFFFFF"/>
                  </a:solidFill>
                  <a:cs typeface="Arial" panose="020B0604020202020204" pitchFamily="34" charset="0"/>
                </a:rPr>
                <a:t>&lt;50 c/mL) for &gt;6 months</a:t>
              </a:r>
            </a:p>
            <a:p>
              <a:pPr marL="58738" indent="-58738" fontAlgn="auto">
                <a:spcBef>
                  <a:spcPts val="0"/>
                </a:spcBef>
                <a:spcAft>
                  <a:spcPts val="0"/>
                </a:spcAft>
                <a:buClrTx/>
                <a:buFont typeface="Arial" panose="020B0604020202020204" pitchFamily="34" charset="0"/>
                <a:buChar char="•"/>
                <a:defRPr/>
              </a:pPr>
              <a:r>
                <a:rPr lang="en-US" sz="1200" b="1" dirty="0">
                  <a:solidFill>
                    <a:srgbClr val="FFFFFF"/>
                  </a:solidFill>
                  <a:cs typeface="Arial" panose="020B0604020202020204" pitchFamily="34" charset="0"/>
                </a:rPr>
                <a:t>Stable </a:t>
              </a:r>
              <a:r>
                <a:rPr lang="en-US" sz="1200" b="1" dirty="0">
                  <a:solidFill>
                    <a:srgbClr val="FFFFFF"/>
                  </a:solidFill>
                </a:rPr>
                <a:t>TAF-based regimen </a:t>
              </a:r>
              <a:endParaRPr lang="en-US" sz="1200" b="1" dirty="0">
                <a:solidFill>
                  <a:srgbClr val="FFFFFF"/>
                </a:solidFill>
                <a:cs typeface="Arial" panose="020B0604020202020204" pitchFamily="34" charset="0"/>
              </a:endParaRPr>
            </a:p>
          </p:txBody>
        </p:sp>
        <p:sp>
          <p:nvSpPr>
            <p:cNvPr id="25" name="TextBox 24">
              <a:extLst>
                <a:ext uri="{FF2B5EF4-FFF2-40B4-BE49-F238E27FC236}">
                  <a16:creationId xmlns:a16="http://schemas.microsoft.com/office/drawing/2014/main" id="{FD363A26-805E-4BFE-B5A2-FF3D5B885031}"/>
                </a:ext>
              </a:extLst>
            </p:cNvPr>
            <p:cNvSpPr txBox="1"/>
            <p:nvPr/>
          </p:nvSpPr>
          <p:spPr>
            <a:xfrm>
              <a:off x="2711827" y="1813595"/>
              <a:ext cx="1529285" cy="440120"/>
            </a:xfrm>
            <a:prstGeom prst="rect">
              <a:avLst/>
            </a:prstGeom>
            <a:noFill/>
          </p:spPr>
          <p:txBody>
            <a:bodyPr wrap="square" lIns="0" tIns="9144" rIns="0" bIns="0" rtlCol="0">
              <a:spAutoFit/>
            </a:bodyPr>
            <a:lstStyle/>
            <a:p>
              <a:pPr algn="ctr"/>
              <a:r>
                <a:rPr lang="en-US" sz="1400" b="1" dirty="0">
                  <a:solidFill>
                    <a:srgbClr val="071D49"/>
                  </a:solidFill>
                </a:rPr>
                <a:t>Randomization</a:t>
              </a:r>
              <a:r>
                <a:rPr lang="en-US" sz="1400" b="1" baseline="30000" dirty="0">
                  <a:solidFill>
                    <a:srgbClr val="071D49"/>
                  </a:solidFill>
                </a:rPr>
                <a:t>a</a:t>
              </a:r>
              <a:br>
                <a:rPr lang="en-US" sz="1400" b="1" dirty="0">
                  <a:solidFill>
                    <a:srgbClr val="071D49"/>
                  </a:solidFill>
                </a:rPr>
              </a:br>
              <a:r>
                <a:rPr lang="en-US" sz="1400" b="1" dirty="0">
                  <a:solidFill>
                    <a:srgbClr val="071D49"/>
                  </a:solidFill>
                </a:rPr>
                <a:t>1:1</a:t>
              </a:r>
            </a:p>
          </p:txBody>
        </p:sp>
        <p:sp>
          <p:nvSpPr>
            <p:cNvPr id="26" name="Line 12">
              <a:extLst>
                <a:ext uri="{FF2B5EF4-FFF2-40B4-BE49-F238E27FC236}">
                  <a16:creationId xmlns:a16="http://schemas.microsoft.com/office/drawing/2014/main" id="{B1F95173-FE29-4730-A07B-679D4D7CB37B}"/>
                </a:ext>
              </a:extLst>
            </p:cNvPr>
            <p:cNvSpPr>
              <a:spLocks noChangeShapeType="1"/>
            </p:cNvSpPr>
            <p:nvPr/>
          </p:nvSpPr>
          <p:spPr bwMode="auto">
            <a:xfrm>
              <a:off x="9597449" y="3885279"/>
              <a:ext cx="0" cy="170977"/>
            </a:xfrm>
            <a:prstGeom prst="line">
              <a:avLst/>
            </a:prstGeom>
            <a:noFill/>
            <a:ln w="28575">
              <a:solidFill>
                <a:srgbClr val="071D49"/>
              </a:solidFill>
              <a:round/>
              <a:headEnd/>
              <a:tailEnd/>
            </a:ln>
          </p:spPr>
          <p:txBody>
            <a:bodyPr/>
            <a:lstStyle/>
            <a:p>
              <a:pPr fontAlgn="auto">
                <a:spcBef>
                  <a:spcPts val="0"/>
                </a:spcBef>
                <a:spcAft>
                  <a:spcPts val="0"/>
                </a:spcAft>
                <a:buClrTx/>
                <a:buFontTx/>
                <a:buNone/>
              </a:pPr>
              <a:endParaRPr lang="ja-JP" altLang="en-US" sz="1400" b="1">
                <a:solidFill>
                  <a:srgbClr val="000000"/>
                </a:solidFill>
                <a:cs typeface="Arial" panose="020B0604020202020204" pitchFamily="34" charset="0"/>
              </a:endParaRPr>
            </a:p>
          </p:txBody>
        </p:sp>
        <p:sp>
          <p:nvSpPr>
            <p:cNvPr id="27" name="Text Box 18">
              <a:extLst>
                <a:ext uri="{FF2B5EF4-FFF2-40B4-BE49-F238E27FC236}">
                  <a16:creationId xmlns:a16="http://schemas.microsoft.com/office/drawing/2014/main" id="{D898165F-DACA-44F8-91F4-42006D5A0D94}"/>
                </a:ext>
              </a:extLst>
            </p:cNvPr>
            <p:cNvSpPr txBox="1">
              <a:spLocks noChangeArrowheads="1"/>
            </p:cNvSpPr>
            <p:nvPr/>
          </p:nvSpPr>
          <p:spPr bwMode="auto">
            <a:xfrm>
              <a:off x="8080334" y="4056256"/>
              <a:ext cx="660120" cy="461665"/>
            </a:xfrm>
            <a:prstGeom prst="rect">
              <a:avLst/>
            </a:prstGeom>
            <a:noFill/>
            <a:ln w="9525">
              <a:noFill/>
              <a:miter lim="800000"/>
              <a:headEnd/>
              <a:tailEnd/>
            </a:ln>
          </p:spPr>
          <p:txBody>
            <a:bodyPr wrap="square">
              <a:spAutoFit/>
            </a:bodyPr>
            <a:lstStyle/>
            <a:p>
              <a:pPr algn="ctr" fontAlgn="auto">
                <a:spcBef>
                  <a:spcPts val="0"/>
                </a:spcBef>
                <a:spcAft>
                  <a:spcPts val="0"/>
                </a:spcAft>
                <a:buClrTx/>
                <a:buFontTx/>
                <a:buNone/>
              </a:pPr>
              <a:r>
                <a:rPr lang="en-US" altLang="ja-JP" sz="1200" b="1" dirty="0">
                  <a:solidFill>
                    <a:srgbClr val="071D49"/>
                  </a:solidFill>
                  <a:cs typeface="Arial" panose="020B0604020202020204" pitchFamily="34" charset="0"/>
                </a:rPr>
                <a:t>Week </a:t>
              </a:r>
              <a:br>
                <a:rPr lang="en-US" altLang="ja-JP" sz="1200" b="1" dirty="0">
                  <a:solidFill>
                    <a:srgbClr val="071D49"/>
                  </a:solidFill>
                  <a:cs typeface="Arial" panose="020B0604020202020204" pitchFamily="34" charset="0"/>
                </a:rPr>
              </a:br>
              <a:r>
                <a:rPr lang="en-US" altLang="ja-JP" sz="1200" b="1" dirty="0">
                  <a:solidFill>
                    <a:srgbClr val="071D49"/>
                  </a:solidFill>
                  <a:cs typeface="Arial" panose="020B0604020202020204" pitchFamily="34" charset="0"/>
                </a:rPr>
                <a:t>148</a:t>
              </a:r>
            </a:p>
          </p:txBody>
        </p:sp>
        <p:sp>
          <p:nvSpPr>
            <p:cNvPr id="28" name="Line 12">
              <a:extLst>
                <a:ext uri="{FF2B5EF4-FFF2-40B4-BE49-F238E27FC236}">
                  <a16:creationId xmlns:a16="http://schemas.microsoft.com/office/drawing/2014/main" id="{EBA2860E-A833-4C73-BC8E-5DB9314F0CCA}"/>
                </a:ext>
              </a:extLst>
            </p:cNvPr>
            <p:cNvSpPr>
              <a:spLocks noChangeShapeType="1"/>
            </p:cNvSpPr>
            <p:nvPr/>
          </p:nvSpPr>
          <p:spPr bwMode="auto">
            <a:xfrm>
              <a:off x="8211366" y="3885279"/>
              <a:ext cx="0" cy="171275"/>
            </a:xfrm>
            <a:prstGeom prst="line">
              <a:avLst/>
            </a:prstGeom>
            <a:noFill/>
            <a:ln w="28575">
              <a:solidFill>
                <a:srgbClr val="071D49"/>
              </a:solidFill>
              <a:round/>
              <a:headEnd/>
              <a:tailEnd/>
            </a:ln>
          </p:spPr>
          <p:txBody>
            <a:bodyPr/>
            <a:lstStyle/>
            <a:p>
              <a:pPr fontAlgn="auto">
                <a:spcBef>
                  <a:spcPts val="0"/>
                </a:spcBef>
                <a:spcAft>
                  <a:spcPts val="0"/>
                </a:spcAft>
                <a:buClrTx/>
                <a:buFontTx/>
                <a:buNone/>
              </a:pPr>
              <a:endParaRPr lang="ja-JP" altLang="en-US" sz="1400" b="1">
                <a:solidFill>
                  <a:srgbClr val="000000"/>
                </a:solidFill>
                <a:cs typeface="Arial" panose="020B0604020202020204" pitchFamily="34" charset="0"/>
              </a:endParaRPr>
            </a:p>
          </p:txBody>
        </p:sp>
        <p:sp>
          <p:nvSpPr>
            <p:cNvPr id="29" name="Text Box 18">
              <a:extLst>
                <a:ext uri="{FF2B5EF4-FFF2-40B4-BE49-F238E27FC236}">
                  <a16:creationId xmlns:a16="http://schemas.microsoft.com/office/drawing/2014/main" id="{00E9890C-A1B2-4202-9062-E6EE762B90A7}"/>
                </a:ext>
              </a:extLst>
            </p:cNvPr>
            <p:cNvSpPr txBox="1">
              <a:spLocks noChangeArrowheads="1"/>
            </p:cNvSpPr>
            <p:nvPr/>
          </p:nvSpPr>
          <p:spPr bwMode="auto">
            <a:xfrm>
              <a:off x="9287909" y="4056256"/>
              <a:ext cx="619080" cy="461665"/>
            </a:xfrm>
            <a:prstGeom prst="rect">
              <a:avLst/>
            </a:prstGeom>
            <a:noFill/>
            <a:ln w="9525">
              <a:noFill/>
              <a:miter lim="800000"/>
              <a:headEnd/>
              <a:tailEnd/>
            </a:ln>
          </p:spPr>
          <p:txBody>
            <a:bodyPr wrap="none">
              <a:spAutoFit/>
            </a:bodyPr>
            <a:lstStyle/>
            <a:p>
              <a:pPr algn="ctr" fontAlgn="auto">
                <a:spcBef>
                  <a:spcPts val="0"/>
                </a:spcBef>
                <a:spcAft>
                  <a:spcPts val="0"/>
                </a:spcAft>
                <a:buClrTx/>
                <a:buFontTx/>
                <a:buNone/>
              </a:pPr>
              <a:r>
                <a:rPr lang="en-US" altLang="ja-JP" sz="1200" b="1" dirty="0">
                  <a:solidFill>
                    <a:srgbClr val="071D49"/>
                  </a:solidFill>
                  <a:cs typeface="Arial" panose="020B0604020202020204" pitchFamily="34" charset="0"/>
                </a:rPr>
                <a:t>Week</a:t>
              </a:r>
              <a:br>
                <a:rPr lang="en-US" altLang="ja-JP" sz="1200" b="1" dirty="0">
                  <a:solidFill>
                    <a:srgbClr val="071D49"/>
                  </a:solidFill>
                  <a:cs typeface="Arial" panose="020B0604020202020204" pitchFamily="34" charset="0"/>
                </a:rPr>
              </a:br>
              <a:r>
                <a:rPr lang="en-US" altLang="ja-JP" sz="1200" b="1" dirty="0">
                  <a:solidFill>
                    <a:srgbClr val="071D49"/>
                  </a:solidFill>
                  <a:cs typeface="Arial" panose="020B0604020202020204" pitchFamily="34" charset="0"/>
                </a:rPr>
                <a:t>196</a:t>
              </a:r>
            </a:p>
          </p:txBody>
        </p:sp>
        <p:sp>
          <p:nvSpPr>
            <p:cNvPr id="30" name="AutoShape 4">
              <a:extLst>
                <a:ext uri="{FF2B5EF4-FFF2-40B4-BE49-F238E27FC236}">
                  <a16:creationId xmlns:a16="http://schemas.microsoft.com/office/drawing/2014/main" id="{55F45263-D8B0-48AF-AC46-4E6255F62BCA}"/>
                </a:ext>
              </a:extLst>
            </p:cNvPr>
            <p:cNvSpPr>
              <a:spLocks noChangeArrowheads="1"/>
            </p:cNvSpPr>
            <p:nvPr/>
          </p:nvSpPr>
          <p:spPr bwMode="auto">
            <a:xfrm>
              <a:off x="9671575" y="3072939"/>
              <a:ext cx="1391605" cy="529473"/>
            </a:xfrm>
            <a:prstGeom prst="homePlate">
              <a:avLst>
                <a:gd name="adj" fmla="val 37877"/>
              </a:avLst>
            </a:prstGeom>
            <a:solidFill>
              <a:srgbClr val="002F5F"/>
            </a:solidFill>
            <a:ln w="19050">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lIns="91440" anchor="ctr"/>
            <a:lstStyle/>
            <a:p>
              <a:pPr fontAlgn="auto">
                <a:spcBef>
                  <a:spcPts val="0"/>
                </a:spcBef>
                <a:spcAft>
                  <a:spcPts val="0"/>
                </a:spcAft>
                <a:buClrTx/>
                <a:buFontTx/>
                <a:buNone/>
                <a:defRPr/>
              </a:pPr>
              <a:r>
                <a:rPr lang="en-US" sz="1600" b="1" dirty="0">
                  <a:solidFill>
                    <a:schemeClr val="bg1"/>
                  </a:solidFill>
                </a:rPr>
                <a:t>DTG/3TC </a:t>
              </a:r>
              <a:endParaRPr lang="en-US" sz="1600" b="1" dirty="0">
                <a:solidFill>
                  <a:schemeClr val="bg1"/>
                </a:solidFill>
                <a:cs typeface="Arial" panose="020B0604020202020204" pitchFamily="34" charset="0"/>
              </a:endParaRPr>
            </a:p>
          </p:txBody>
        </p:sp>
        <p:sp>
          <p:nvSpPr>
            <p:cNvPr id="31" name="AutoShape 4">
              <a:extLst>
                <a:ext uri="{FF2B5EF4-FFF2-40B4-BE49-F238E27FC236}">
                  <a16:creationId xmlns:a16="http://schemas.microsoft.com/office/drawing/2014/main" id="{025D5C8E-18E2-49B2-8FFD-7C2BA0C116D2}"/>
                </a:ext>
              </a:extLst>
            </p:cNvPr>
            <p:cNvSpPr>
              <a:spLocks noChangeArrowheads="1"/>
            </p:cNvSpPr>
            <p:nvPr/>
          </p:nvSpPr>
          <p:spPr bwMode="auto">
            <a:xfrm>
              <a:off x="8171769" y="3072939"/>
              <a:ext cx="1410601" cy="531393"/>
            </a:xfrm>
            <a:prstGeom prst="homePlate">
              <a:avLst>
                <a:gd name="adj" fmla="val 37877"/>
              </a:avLst>
            </a:prstGeom>
            <a:solidFill>
              <a:srgbClr val="002F5F"/>
            </a:solidFill>
            <a:ln w="19050">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lIns="91440" anchor="ctr"/>
            <a:lstStyle/>
            <a:p>
              <a:pPr fontAlgn="auto">
                <a:spcBef>
                  <a:spcPts val="0"/>
                </a:spcBef>
                <a:spcAft>
                  <a:spcPts val="0"/>
                </a:spcAft>
                <a:buClrTx/>
                <a:buFontTx/>
                <a:buNone/>
                <a:defRPr/>
              </a:pPr>
              <a:r>
                <a:rPr lang="en-US" sz="1600" b="1" dirty="0">
                  <a:solidFill>
                    <a:schemeClr val="bg1"/>
                  </a:solidFill>
                </a:rPr>
                <a:t>DTG/3TC </a:t>
              </a:r>
              <a:endParaRPr lang="en-US" sz="1600" b="1" dirty="0">
                <a:solidFill>
                  <a:schemeClr val="bg1"/>
                </a:solidFill>
                <a:cs typeface="Arial" panose="020B0604020202020204" pitchFamily="34" charset="0"/>
              </a:endParaRPr>
            </a:p>
          </p:txBody>
        </p:sp>
        <p:cxnSp>
          <p:nvCxnSpPr>
            <p:cNvPr id="32" name="Straight Arrow Connector 31">
              <a:extLst>
                <a:ext uri="{FF2B5EF4-FFF2-40B4-BE49-F238E27FC236}">
                  <a16:creationId xmlns:a16="http://schemas.microsoft.com/office/drawing/2014/main" id="{92FB46B5-3D79-43A6-8030-BAC86AF425FC}"/>
                </a:ext>
              </a:extLst>
            </p:cNvPr>
            <p:cNvCxnSpPr>
              <a:cxnSpLocks/>
            </p:cNvCxnSpPr>
            <p:nvPr/>
          </p:nvCxnSpPr>
          <p:spPr>
            <a:xfrm flipV="1">
              <a:off x="5281443" y="4478974"/>
              <a:ext cx="0" cy="541467"/>
            </a:xfrm>
            <a:prstGeom prst="straightConnector1">
              <a:avLst/>
            </a:prstGeom>
            <a:ln w="28575">
              <a:solidFill>
                <a:srgbClr val="E31836"/>
              </a:solidFill>
              <a:tailEnd type="triangle"/>
            </a:ln>
          </p:spPr>
          <p:style>
            <a:lnRef idx="1">
              <a:schemeClr val="accent1"/>
            </a:lnRef>
            <a:fillRef idx="0">
              <a:schemeClr val="accent1"/>
            </a:fillRef>
            <a:effectRef idx="0">
              <a:schemeClr val="accent1"/>
            </a:effectRef>
            <a:fontRef idx="minor">
              <a:schemeClr val="tx1"/>
            </a:fontRef>
          </p:style>
        </p:cxnSp>
        <p:sp>
          <p:nvSpPr>
            <p:cNvPr id="33" name="TextBox 41">
              <a:extLst>
                <a:ext uri="{FF2B5EF4-FFF2-40B4-BE49-F238E27FC236}">
                  <a16:creationId xmlns:a16="http://schemas.microsoft.com/office/drawing/2014/main" id="{5E445B21-17A8-4B01-943A-BEDAAF78F18B}"/>
                </a:ext>
              </a:extLst>
            </p:cNvPr>
            <p:cNvSpPr txBox="1">
              <a:spLocks noChangeArrowheads="1"/>
            </p:cNvSpPr>
            <p:nvPr/>
          </p:nvSpPr>
          <p:spPr bwMode="auto">
            <a:xfrm>
              <a:off x="4210981" y="4714438"/>
              <a:ext cx="2140923" cy="577081"/>
            </a:xfrm>
            <a:prstGeom prst="rect">
              <a:avLst/>
            </a:prstGeom>
            <a:solidFill>
              <a:schemeClr val="bg1">
                <a:lumMod val="95000"/>
              </a:schemeClr>
            </a:solidFill>
            <a:ln w="19050">
              <a:solidFill>
                <a:srgbClr val="E31836"/>
              </a:solidFill>
              <a:miter lim="800000"/>
              <a:headEnd/>
              <a:tailEnd/>
            </a:ln>
            <a:effectLst>
              <a:outerShdw blurRad="107950" dist="12700" dir="5400000" algn="ctr">
                <a:srgbClr val="000000"/>
              </a:outerShdw>
            </a:effectLst>
          </p:spPr>
          <p:txBody>
            <a:bodyPr wrap="square" lIns="0" rIns="0" anchor="ctr" anchorCtr="0">
              <a:spAutoFit/>
            </a:bodyPr>
            <a:lstStyle/>
            <a:p>
              <a:pPr algn="ctr" fontAlgn="auto">
                <a:spcBef>
                  <a:spcPts val="0"/>
                </a:spcBef>
                <a:spcAft>
                  <a:spcPts val="0"/>
                </a:spcAft>
                <a:buClrTx/>
                <a:buFontTx/>
                <a:buNone/>
              </a:pPr>
              <a:r>
                <a:rPr lang="en-GB" altLang="ja-JP" sz="1050" b="1" dirty="0">
                  <a:solidFill>
                    <a:srgbClr val="E31836"/>
                  </a:solidFill>
                  <a:cs typeface="Arial" panose="020B0604020202020204" pitchFamily="34" charset="0"/>
                </a:rPr>
                <a:t>Primary endpoint</a:t>
              </a:r>
              <a:r>
                <a:rPr lang="en-GB" altLang="ja-JP" sz="1050" b="1" baseline="30000" dirty="0">
                  <a:solidFill>
                    <a:srgbClr val="E31836"/>
                  </a:solidFill>
                  <a:cs typeface="Arial" panose="020B0604020202020204" pitchFamily="34" charset="0"/>
                </a:rPr>
                <a:t>d</a:t>
              </a:r>
              <a:r>
                <a:rPr lang="en-GB" altLang="ja-JP" sz="1050" b="1" dirty="0">
                  <a:solidFill>
                    <a:srgbClr val="E31836"/>
                  </a:solidFill>
                  <a:cs typeface="Arial" panose="020B0604020202020204" pitchFamily="34" charset="0"/>
                </a:rPr>
                <a:t>: participants</a:t>
              </a:r>
              <a:br>
                <a:rPr lang="en-GB" altLang="ja-JP" sz="1050" b="1" dirty="0">
                  <a:solidFill>
                    <a:srgbClr val="E31836"/>
                  </a:solidFill>
                  <a:cs typeface="Arial" panose="020B0604020202020204" pitchFamily="34" charset="0"/>
                </a:rPr>
              </a:br>
              <a:r>
                <a:rPr lang="en-GB" altLang="ja-JP" sz="1050" b="1" dirty="0">
                  <a:solidFill>
                    <a:srgbClr val="E31836"/>
                  </a:solidFill>
                  <a:cs typeface="Arial" panose="020B0604020202020204" pitchFamily="34" charset="0"/>
                </a:rPr>
                <a:t>with virologic failure per </a:t>
              </a:r>
              <a:br>
                <a:rPr lang="en-GB" altLang="ja-JP" sz="1050" b="1" dirty="0">
                  <a:solidFill>
                    <a:srgbClr val="E31836"/>
                  </a:solidFill>
                  <a:cs typeface="Arial" panose="020B0604020202020204" pitchFamily="34" charset="0"/>
                </a:rPr>
              </a:br>
              <a:r>
                <a:rPr lang="en-GB" altLang="ja-JP" sz="1050" b="1" dirty="0">
                  <a:solidFill>
                    <a:srgbClr val="E31836"/>
                  </a:solidFill>
                  <a:cs typeface="Arial" panose="020B0604020202020204" pitchFamily="34" charset="0"/>
                </a:rPr>
                <a:t>FDA Snapshot (ITT-E)</a:t>
              </a:r>
              <a:r>
                <a:rPr lang="en-GB" altLang="ja-JP" sz="1050" b="1" baseline="30000" dirty="0">
                  <a:solidFill>
                    <a:srgbClr val="E31836"/>
                  </a:solidFill>
                  <a:cs typeface="Arial" panose="020B0604020202020204" pitchFamily="34" charset="0"/>
                </a:rPr>
                <a:t>e</a:t>
              </a:r>
            </a:p>
          </p:txBody>
        </p:sp>
        <p:sp>
          <p:nvSpPr>
            <p:cNvPr id="34" name="TextBox 41">
              <a:extLst>
                <a:ext uri="{FF2B5EF4-FFF2-40B4-BE49-F238E27FC236}">
                  <a16:creationId xmlns:a16="http://schemas.microsoft.com/office/drawing/2014/main" id="{7E2FAB9B-0478-4272-BA6B-BFC2EF31A928}"/>
                </a:ext>
              </a:extLst>
            </p:cNvPr>
            <p:cNvSpPr txBox="1">
              <a:spLocks noChangeArrowheads="1"/>
            </p:cNvSpPr>
            <p:nvPr/>
          </p:nvSpPr>
          <p:spPr bwMode="auto">
            <a:xfrm>
              <a:off x="810837" y="4064260"/>
              <a:ext cx="2651423" cy="1485022"/>
            </a:xfrm>
            <a:prstGeom prst="rect">
              <a:avLst/>
            </a:prstGeom>
            <a:solidFill>
              <a:schemeClr val="bg1">
                <a:lumMod val="85000"/>
              </a:schemeClr>
            </a:solidFill>
            <a:ln w="19050">
              <a:solidFill>
                <a:srgbClr val="071D49"/>
              </a:solidFill>
              <a:miter lim="800000"/>
              <a:headEnd/>
              <a:tailEnd/>
            </a:ln>
            <a:effectLst>
              <a:glow rad="63500">
                <a:schemeClr val="accent2">
                  <a:satMod val="175000"/>
                  <a:alpha val="40000"/>
                </a:schemeClr>
              </a:glow>
            </a:effectLst>
          </p:spPr>
          <p:txBody>
            <a:bodyPr wrap="square" lIns="91440" tIns="45720" rIns="91440" bIns="45720" anchor="t" anchorCtr="0">
              <a:spAutoFit/>
            </a:bodyPr>
            <a:lstStyle/>
            <a:p>
              <a:pPr fontAlgn="auto">
                <a:spcBef>
                  <a:spcPts val="0"/>
                </a:spcBef>
                <a:spcAft>
                  <a:spcPts val="0"/>
                </a:spcAft>
                <a:buClrTx/>
                <a:buFontTx/>
                <a:buNone/>
                <a:tabLst>
                  <a:tab pos="914400" algn="l"/>
                  <a:tab pos="2060575" algn="l"/>
                  <a:tab pos="2797175" algn="l"/>
                </a:tabLst>
              </a:pPr>
              <a:r>
                <a:rPr lang="en-GB" altLang="ja-JP" sz="1050" b="1" dirty="0">
                  <a:solidFill>
                    <a:srgbClr val="002F5F"/>
                  </a:solidFill>
                  <a:cs typeface="Arial" panose="020B0604020202020204" pitchFamily="34" charset="0"/>
                </a:rPr>
                <a:t>Eligibility criteria</a:t>
              </a:r>
              <a:endParaRPr lang="en-GB" altLang="ja-JP" sz="1050" b="1" dirty="0">
                <a:solidFill>
                  <a:srgbClr val="002F5F"/>
                </a:solidFill>
              </a:endParaRPr>
            </a:p>
            <a:p>
              <a:pPr marL="58738" indent="-58738" fontAlgn="auto">
                <a:spcBef>
                  <a:spcPts val="0"/>
                </a:spcBef>
                <a:spcAft>
                  <a:spcPts val="0"/>
                </a:spcAft>
                <a:buClrTx/>
                <a:buFont typeface="Arial" panose="020B0604020202020204" pitchFamily="34" charset="0"/>
                <a:buChar char="•"/>
                <a:tabLst>
                  <a:tab pos="914400" algn="l"/>
                  <a:tab pos="2060575" algn="l"/>
                  <a:tab pos="2797175" algn="l"/>
                </a:tabLst>
              </a:pPr>
              <a:r>
                <a:rPr lang="en-US" altLang="ja-JP" sz="1000" b="1" dirty="0">
                  <a:solidFill>
                    <a:srgbClr val="002F5F"/>
                  </a:solidFill>
                  <a:cs typeface="Arial" panose="020B0604020202020204" pitchFamily="34" charset="0"/>
                </a:rPr>
                <a:t>≥2 documented HIV-1 RNA measurements &lt;50 c/mL</a:t>
              </a:r>
            </a:p>
            <a:p>
              <a:pPr marL="58738" indent="-58738" fontAlgn="auto">
                <a:spcBef>
                  <a:spcPts val="0"/>
                </a:spcBef>
                <a:spcAft>
                  <a:spcPts val="0"/>
                </a:spcAft>
                <a:buClrTx/>
                <a:buFont typeface="Arial" panose="020B0604020202020204" pitchFamily="34" charset="0"/>
                <a:buChar char="•"/>
                <a:tabLst>
                  <a:tab pos="914400" algn="l"/>
                  <a:tab pos="2060575" algn="l"/>
                  <a:tab pos="2797175" algn="l"/>
                </a:tabLst>
              </a:pPr>
              <a:r>
                <a:rPr lang="en-GB" altLang="ja-JP" sz="1000" b="1" dirty="0">
                  <a:solidFill>
                    <a:srgbClr val="002F5F"/>
                  </a:solidFill>
                  <a:cs typeface="Arial" panose="020B0604020202020204" pitchFamily="34" charset="0"/>
                </a:rPr>
                <a:t>No HBV infection or </a:t>
              </a:r>
              <a:r>
                <a:rPr lang="en-GB" altLang="ja-JP" sz="1000" b="1" dirty="0">
                  <a:solidFill>
                    <a:srgbClr val="002F5F"/>
                  </a:solidFill>
                </a:rPr>
                <a:t>need for HCV therapy</a:t>
              </a:r>
            </a:p>
            <a:p>
              <a:pPr marL="58738" indent="-58738" fontAlgn="auto">
                <a:spcBef>
                  <a:spcPts val="0"/>
                </a:spcBef>
                <a:spcAft>
                  <a:spcPts val="0"/>
                </a:spcAft>
                <a:buClrTx/>
                <a:buFont typeface="Arial" panose="020B0604020202020204" pitchFamily="34" charset="0"/>
                <a:buChar char="•"/>
                <a:tabLst>
                  <a:tab pos="914400" algn="l"/>
                  <a:tab pos="2060575" algn="l"/>
                  <a:tab pos="2797175" algn="l"/>
                </a:tabLst>
              </a:pPr>
              <a:r>
                <a:rPr lang="en-GB" altLang="ja-JP" sz="1000" b="1" dirty="0">
                  <a:solidFill>
                    <a:srgbClr val="002F5F"/>
                  </a:solidFill>
                </a:rPr>
                <a:t>No prior VF and no documented NRTI or INSTI resistance</a:t>
              </a:r>
            </a:p>
            <a:p>
              <a:pPr marL="58738" indent="-58738" fontAlgn="auto">
                <a:spcBef>
                  <a:spcPts val="0"/>
                </a:spcBef>
                <a:spcAft>
                  <a:spcPts val="0"/>
                </a:spcAft>
                <a:buClrTx/>
                <a:buFont typeface="Arial" panose="020B0604020202020204" pitchFamily="34" charset="0"/>
                <a:buChar char="•"/>
                <a:tabLst>
                  <a:tab pos="914400" algn="l"/>
                  <a:tab pos="2060575" algn="l"/>
                  <a:tab pos="2797175" algn="l"/>
                </a:tabLst>
              </a:pPr>
              <a:r>
                <a:rPr lang="en-GB" altLang="ja-JP" sz="1000" b="1" dirty="0">
                  <a:solidFill>
                    <a:srgbClr val="002F5F"/>
                  </a:solidFill>
                  <a:cs typeface="Arial" panose="020B0604020202020204" pitchFamily="34" charset="0"/>
                </a:rPr>
                <a:t>TAF/FTC + PI or INSTI or NNRTI as initial regimen</a:t>
              </a:r>
              <a:r>
                <a:rPr lang="en-GB" altLang="ja-JP" sz="1000" b="1" baseline="30000" dirty="0">
                  <a:solidFill>
                    <a:srgbClr val="002F5F"/>
                  </a:solidFill>
                  <a:cs typeface="Arial" panose="020B0604020202020204" pitchFamily="34" charset="0"/>
                </a:rPr>
                <a:t>c</a:t>
              </a:r>
              <a:endParaRPr lang="en-GB" altLang="ja-JP" sz="1000" b="1" dirty="0">
                <a:solidFill>
                  <a:srgbClr val="002F5F"/>
                </a:solidFill>
                <a:cs typeface="Arial" panose="020B0604020202020204" pitchFamily="34" charset="0"/>
              </a:endParaRPr>
            </a:p>
          </p:txBody>
        </p:sp>
        <p:sp>
          <p:nvSpPr>
            <p:cNvPr id="35" name="TextBox 41">
              <a:extLst>
                <a:ext uri="{FF2B5EF4-FFF2-40B4-BE49-F238E27FC236}">
                  <a16:creationId xmlns:a16="http://schemas.microsoft.com/office/drawing/2014/main" id="{7245FB0D-CB44-489F-9AF8-BACD6486FC23}"/>
                </a:ext>
              </a:extLst>
            </p:cNvPr>
            <p:cNvSpPr txBox="1">
              <a:spLocks noChangeArrowheads="1"/>
            </p:cNvSpPr>
            <p:nvPr/>
          </p:nvSpPr>
          <p:spPr bwMode="auto">
            <a:xfrm>
              <a:off x="7709054" y="4612102"/>
              <a:ext cx="3159432" cy="790986"/>
            </a:xfrm>
            <a:prstGeom prst="rect">
              <a:avLst/>
            </a:prstGeom>
            <a:solidFill>
              <a:schemeClr val="bg1">
                <a:lumMod val="85000"/>
              </a:schemeClr>
            </a:solidFill>
            <a:ln w="19050">
              <a:solidFill>
                <a:srgbClr val="071D49"/>
              </a:solidFill>
              <a:miter lim="800000"/>
              <a:headEnd/>
              <a:tailEnd/>
            </a:ln>
            <a:effectLst>
              <a:glow rad="63500">
                <a:schemeClr val="accent2">
                  <a:satMod val="175000"/>
                  <a:alpha val="40000"/>
                </a:schemeClr>
              </a:glow>
            </a:effectLst>
          </p:spPr>
          <p:txBody>
            <a:bodyPr wrap="square" lIns="91440" tIns="164592" rIns="91440" bIns="9144" numCol="3" anchor="t" anchorCtr="0">
              <a:spAutoFit/>
            </a:bodyPr>
            <a:lstStyle/>
            <a:p>
              <a:pPr fontAlgn="auto">
                <a:spcBef>
                  <a:spcPts val="0"/>
                </a:spcBef>
                <a:spcAft>
                  <a:spcPts val="0"/>
                </a:spcAft>
                <a:buClrTx/>
                <a:buFontTx/>
                <a:buNone/>
                <a:tabLst>
                  <a:tab pos="914400" algn="l"/>
                  <a:tab pos="2060575" algn="l"/>
                  <a:tab pos="2797175" algn="l"/>
                </a:tabLst>
              </a:pPr>
              <a:r>
                <a:rPr lang="en-US" altLang="ja-JP" sz="1000" b="1" dirty="0">
                  <a:solidFill>
                    <a:srgbClr val="002F5F"/>
                  </a:solidFill>
                </a:rPr>
                <a:t>Australia</a:t>
              </a:r>
            </a:p>
            <a:p>
              <a:pPr fontAlgn="auto">
                <a:spcBef>
                  <a:spcPts val="0"/>
                </a:spcBef>
                <a:spcAft>
                  <a:spcPts val="0"/>
                </a:spcAft>
                <a:buClrTx/>
                <a:buFontTx/>
                <a:buNone/>
                <a:tabLst>
                  <a:tab pos="914400" algn="l"/>
                  <a:tab pos="2060575" algn="l"/>
                  <a:tab pos="2797175" algn="l"/>
                </a:tabLst>
              </a:pPr>
              <a:r>
                <a:rPr lang="en-US" altLang="ja-JP" sz="1000" b="1" dirty="0">
                  <a:solidFill>
                    <a:srgbClr val="002F5F"/>
                  </a:solidFill>
                </a:rPr>
                <a:t>Belgium</a:t>
              </a:r>
            </a:p>
            <a:p>
              <a:pPr fontAlgn="auto">
                <a:spcBef>
                  <a:spcPts val="0"/>
                </a:spcBef>
                <a:spcAft>
                  <a:spcPts val="0"/>
                </a:spcAft>
                <a:buClrTx/>
                <a:buFontTx/>
                <a:buNone/>
                <a:tabLst>
                  <a:tab pos="914400" algn="l"/>
                  <a:tab pos="2060575" algn="l"/>
                  <a:tab pos="2797175" algn="l"/>
                </a:tabLst>
              </a:pPr>
              <a:r>
                <a:rPr lang="en-US" altLang="ja-JP" sz="1000" b="1" dirty="0">
                  <a:solidFill>
                    <a:srgbClr val="002F5F"/>
                  </a:solidFill>
                </a:rPr>
                <a:t>Canada</a:t>
              </a:r>
            </a:p>
            <a:p>
              <a:pPr fontAlgn="auto">
                <a:spcBef>
                  <a:spcPts val="0"/>
                </a:spcBef>
                <a:spcAft>
                  <a:spcPts val="0"/>
                </a:spcAft>
                <a:buClrTx/>
                <a:buFontTx/>
                <a:buNone/>
                <a:tabLst>
                  <a:tab pos="914400" algn="l"/>
                  <a:tab pos="2060575" algn="l"/>
                  <a:tab pos="2797175" algn="l"/>
                </a:tabLst>
              </a:pPr>
              <a:r>
                <a:rPr lang="en-US" altLang="ja-JP" sz="1000" b="1" dirty="0">
                  <a:solidFill>
                    <a:srgbClr val="002F5F"/>
                  </a:solidFill>
                </a:rPr>
                <a:t>France</a:t>
              </a:r>
            </a:p>
            <a:p>
              <a:pPr fontAlgn="auto">
                <a:spcBef>
                  <a:spcPts val="0"/>
                </a:spcBef>
                <a:spcAft>
                  <a:spcPts val="0"/>
                </a:spcAft>
                <a:buClrTx/>
                <a:buFontTx/>
                <a:buNone/>
                <a:tabLst>
                  <a:tab pos="914400" algn="l"/>
                  <a:tab pos="2060575" algn="l"/>
                  <a:tab pos="2797175" algn="l"/>
                </a:tabLst>
              </a:pPr>
              <a:r>
                <a:rPr lang="en-US" altLang="ja-JP" sz="1000" b="1" dirty="0">
                  <a:solidFill>
                    <a:srgbClr val="002F5F"/>
                  </a:solidFill>
                </a:rPr>
                <a:t>Germany</a:t>
              </a:r>
            </a:p>
            <a:p>
              <a:pPr fontAlgn="auto">
                <a:spcBef>
                  <a:spcPts val="0"/>
                </a:spcBef>
                <a:spcAft>
                  <a:spcPts val="0"/>
                </a:spcAft>
                <a:buClrTx/>
                <a:buFontTx/>
                <a:buNone/>
                <a:tabLst>
                  <a:tab pos="914400" algn="l"/>
                  <a:tab pos="2060575" algn="l"/>
                  <a:tab pos="2797175" algn="l"/>
                </a:tabLst>
              </a:pPr>
              <a:r>
                <a:rPr lang="en-US" altLang="ja-JP" sz="1000" b="1" dirty="0">
                  <a:solidFill>
                    <a:srgbClr val="002F5F"/>
                  </a:solidFill>
                </a:rPr>
                <a:t>Japan</a:t>
              </a:r>
            </a:p>
            <a:p>
              <a:pPr fontAlgn="auto">
                <a:spcBef>
                  <a:spcPts val="0"/>
                </a:spcBef>
                <a:spcAft>
                  <a:spcPts val="0"/>
                </a:spcAft>
                <a:buClrTx/>
                <a:buFontTx/>
                <a:buNone/>
                <a:tabLst>
                  <a:tab pos="914400" algn="l"/>
                  <a:tab pos="2060575" algn="l"/>
                  <a:tab pos="2797175" algn="l"/>
                </a:tabLst>
              </a:pPr>
              <a:r>
                <a:rPr lang="en-US" altLang="ja-JP" sz="1000" b="1" dirty="0">
                  <a:solidFill>
                    <a:srgbClr val="002F5F"/>
                  </a:solidFill>
                </a:rPr>
                <a:t>Netherlands</a:t>
              </a:r>
            </a:p>
            <a:p>
              <a:pPr fontAlgn="auto">
                <a:spcBef>
                  <a:spcPts val="0"/>
                </a:spcBef>
                <a:spcAft>
                  <a:spcPts val="0"/>
                </a:spcAft>
                <a:buClrTx/>
                <a:buFontTx/>
                <a:buNone/>
                <a:tabLst>
                  <a:tab pos="914400" algn="l"/>
                  <a:tab pos="2060575" algn="l"/>
                  <a:tab pos="2797175" algn="l"/>
                </a:tabLst>
              </a:pPr>
              <a:r>
                <a:rPr lang="en-US" altLang="ja-JP" sz="1000" b="1" dirty="0">
                  <a:solidFill>
                    <a:srgbClr val="002F5F"/>
                  </a:solidFill>
                </a:rPr>
                <a:t>Spain</a:t>
              </a:r>
            </a:p>
            <a:p>
              <a:pPr fontAlgn="auto">
                <a:spcBef>
                  <a:spcPts val="0"/>
                </a:spcBef>
                <a:spcAft>
                  <a:spcPts val="0"/>
                </a:spcAft>
                <a:buClrTx/>
                <a:buFontTx/>
                <a:buNone/>
                <a:tabLst>
                  <a:tab pos="914400" algn="l"/>
                  <a:tab pos="2060575" algn="l"/>
                  <a:tab pos="2797175" algn="l"/>
                </a:tabLst>
              </a:pPr>
              <a:r>
                <a:rPr lang="en-US" altLang="ja-JP" sz="1000" b="1" dirty="0">
                  <a:solidFill>
                    <a:srgbClr val="002F5F"/>
                  </a:solidFill>
                </a:rPr>
                <a:t>United Kingdom</a:t>
              </a:r>
            </a:p>
            <a:p>
              <a:pPr fontAlgn="auto">
                <a:spcBef>
                  <a:spcPts val="0"/>
                </a:spcBef>
                <a:spcAft>
                  <a:spcPts val="0"/>
                </a:spcAft>
                <a:buClrTx/>
                <a:buFontTx/>
                <a:buNone/>
                <a:tabLst>
                  <a:tab pos="914400" algn="l"/>
                  <a:tab pos="2060575" algn="l"/>
                  <a:tab pos="2797175" algn="l"/>
                </a:tabLst>
              </a:pPr>
              <a:r>
                <a:rPr lang="en-US" altLang="ja-JP" sz="1000" b="1" dirty="0">
                  <a:solidFill>
                    <a:srgbClr val="002F5F"/>
                  </a:solidFill>
                </a:rPr>
                <a:t>United States</a:t>
              </a:r>
              <a:endParaRPr lang="en-GB" altLang="ja-JP" sz="1000" b="1" dirty="0">
                <a:solidFill>
                  <a:srgbClr val="002F5F"/>
                </a:solidFill>
                <a:cs typeface="Arial" panose="020B0604020202020204" pitchFamily="34" charset="0"/>
              </a:endParaRPr>
            </a:p>
          </p:txBody>
        </p:sp>
        <p:sp>
          <p:nvSpPr>
            <p:cNvPr id="36" name="TextBox 35">
              <a:extLst>
                <a:ext uri="{FF2B5EF4-FFF2-40B4-BE49-F238E27FC236}">
                  <a16:creationId xmlns:a16="http://schemas.microsoft.com/office/drawing/2014/main" id="{29610520-C750-4BEC-9931-D79E515825F4}"/>
                </a:ext>
              </a:extLst>
            </p:cNvPr>
            <p:cNvSpPr txBox="1"/>
            <p:nvPr/>
          </p:nvSpPr>
          <p:spPr>
            <a:xfrm>
              <a:off x="7783983" y="4629248"/>
              <a:ext cx="1694887" cy="161583"/>
            </a:xfrm>
            <a:prstGeom prst="rect">
              <a:avLst/>
            </a:prstGeom>
            <a:noFill/>
          </p:spPr>
          <p:txBody>
            <a:bodyPr wrap="square" lIns="0" tIns="0" rIns="0" bIns="0" rtlCol="0">
              <a:spAutoFit/>
            </a:bodyPr>
            <a:lstStyle/>
            <a:p>
              <a:r>
                <a:rPr lang="en-GB" altLang="ja-JP" sz="1050" b="1" dirty="0">
                  <a:solidFill>
                    <a:srgbClr val="002F5F"/>
                  </a:solidFill>
                </a:rPr>
                <a:t>Countries</a:t>
              </a:r>
              <a:endParaRPr lang="en-US" sz="1050" b="1" dirty="0"/>
            </a:p>
          </p:txBody>
        </p:sp>
      </p:grpSp>
      <p:sp>
        <p:nvSpPr>
          <p:cNvPr id="37" name="Text Placeholder 22">
            <a:extLst>
              <a:ext uri="{FF2B5EF4-FFF2-40B4-BE49-F238E27FC236}">
                <a16:creationId xmlns:a16="http://schemas.microsoft.com/office/drawing/2014/main" id="{8350BFC3-0FBD-43CC-82A6-3B5ED5964AC1}"/>
              </a:ext>
            </a:extLst>
          </p:cNvPr>
          <p:cNvSpPr txBox="1">
            <a:spLocks/>
          </p:cNvSpPr>
          <p:nvPr/>
        </p:nvSpPr>
        <p:spPr bwMode="auto">
          <a:xfrm>
            <a:off x="6538913" y="6419850"/>
            <a:ext cx="5203825"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sz="20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r"/>
            <a:r>
              <a:rPr lang="en-US" sz="800" kern="0" dirty="0"/>
              <a:t>Ait-Khaled et al. EACS 2019; Basel, Switzerland. Slides PS7/2.</a:t>
            </a:r>
          </a:p>
        </p:txBody>
      </p:sp>
    </p:spTree>
    <p:extLst>
      <p:ext uri="{BB962C8B-B14F-4D97-AF65-F5344CB8AC3E}">
        <p14:creationId xmlns:p14="http://schemas.microsoft.com/office/powerpoint/2010/main" val="2833824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006A2816-B286-4E8D-B6E2-11ED48732D4A}"/>
              </a:ext>
            </a:extLst>
          </p:cNvPr>
          <p:cNvSpPr>
            <a:spLocks noGrp="1"/>
          </p:cNvSpPr>
          <p:nvPr>
            <p:ph type="title"/>
          </p:nvPr>
        </p:nvSpPr>
        <p:spPr/>
        <p:txBody>
          <a:bodyPr/>
          <a:lstStyle/>
          <a:p>
            <a:r>
              <a:rPr lang="en-US" altLang="en-US" dirty="0"/>
              <a:t>Demographics: ITT-E Population</a:t>
            </a:r>
          </a:p>
        </p:txBody>
      </p:sp>
      <p:graphicFrame>
        <p:nvGraphicFramePr>
          <p:cNvPr id="6" name="Table 5">
            <a:extLst>
              <a:ext uri="{FF2B5EF4-FFF2-40B4-BE49-F238E27FC236}">
                <a16:creationId xmlns:a16="http://schemas.microsoft.com/office/drawing/2014/main" id="{1A507FF4-C844-4EF3-B273-B2F09D1DC180}"/>
              </a:ext>
            </a:extLst>
          </p:cNvPr>
          <p:cNvGraphicFramePr>
            <a:graphicFrameLocks noGrp="1"/>
          </p:cNvGraphicFramePr>
          <p:nvPr>
            <p:extLst>
              <p:ext uri="{D42A27DB-BD31-4B8C-83A1-F6EECF244321}">
                <p14:modId xmlns:p14="http://schemas.microsoft.com/office/powerpoint/2010/main" val="4149208220"/>
              </p:ext>
            </p:extLst>
          </p:nvPr>
        </p:nvGraphicFramePr>
        <p:xfrm>
          <a:off x="676277" y="1373911"/>
          <a:ext cx="10839446" cy="4206720"/>
        </p:xfrm>
        <a:graphic>
          <a:graphicData uri="http://schemas.openxmlformats.org/drawingml/2006/table">
            <a:tbl>
              <a:tblPr firstRow="1" bandRow="1">
                <a:tableStyleId>{5C22544A-7EE6-4342-B048-85BDC9FD1C3A}</a:tableStyleId>
              </a:tblPr>
              <a:tblGrid>
                <a:gridCol w="4654432">
                  <a:extLst>
                    <a:ext uri="{9D8B030D-6E8A-4147-A177-3AD203B41FA5}">
                      <a16:colId xmlns:a16="http://schemas.microsoft.com/office/drawing/2014/main" val="20000"/>
                    </a:ext>
                  </a:extLst>
                </a:gridCol>
                <a:gridCol w="3092507">
                  <a:extLst>
                    <a:ext uri="{9D8B030D-6E8A-4147-A177-3AD203B41FA5}">
                      <a16:colId xmlns:a16="http://schemas.microsoft.com/office/drawing/2014/main" val="20001"/>
                    </a:ext>
                  </a:extLst>
                </a:gridCol>
                <a:gridCol w="3092507">
                  <a:extLst>
                    <a:ext uri="{9D8B030D-6E8A-4147-A177-3AD203B41FA5}">
                      <a16:colId xmlns:a16="http://schemas.microsoft.com/office/drawing/2014/main" val="20002"/>
                    </a:ext>
                  </a:extLst>
                </a:gridCol>
              </a:tblGrid>
              <a:tr h="482636">
                <a:tc>
                  <a:txBody>
                    <a:bodyPr/>
                    <a:lstStyle/>
                    <a:p>
                      <a:r>
                        <a:rPr lang="en-US" sz="1600" b="1" dirty="0">
                          <a:solidFill>
                            <a:srgbClr val="071D49"/>
                          </a:solidFill>
                          <a:latin typeface="+mn-lt"/>
                          <a:ea typeface="Raleway" charset="0"/>
                          <a:cs typeface="Arial" panose="020B0604020202020204" pitchFamily="34" charset="0"/>
                        </a:rPr>
                        <a:t>Characteristic, n (%)</a:t>
                      </a:r>
                    </a:p>
                  </a:txBody>
                  <a:tcPr marL="72000" marR="36000" marT="43200" marB="4320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600" b="1" dirty="0">
                          <a:latin typeface="+mn-lt"/>
                          <a:ea typeface="Raleway" charset="0"/>
                          <a:cs typeface="Arial" panose="020B0604020202020204" pitchFamily="34" charset="0"/>
                        </a:rPr>
                        <a:t>DTG/3TC</a:t>
                      </a:r>
                    </a:p>
                    <a:p>
                      <a:pPr algn="ctr"/>
                      <a:r>
                        <a:rPr lang="en-US" sz="1600" b="1" dirty="0">
                          <a:latin typeface="+mn-lt"/>
                          <a:ea typeface="Raleway" charset="0"/>
                          <a:cs typeface="Arial" panose="020B0604020202020204" pitchFamily="34" charset="0"/>
                        </a:rPr>
                        <a:t>(N=369)</a:t>
                      </a:r>
                    </a:p>
                  </a:txBody>
                  <a:tcPr marL="72000" marR="36000" marT="43200" marB="43200" anchor="b">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2F5F"/>
                    </a:solidFill>
                  </a:tcPr>
                </a:tc>
                <a:tc>
                  <a:txBody>
                    <a:bodyPr/>
                    <a:lstStyle/>
                    <a:p>
                      <a:pPr algn="ctr"/>
                      <a:r>
                        <a:rPr lang="en-US" sz="1600" b="1" dirty="0">
                          <a:latin typeface="+mn-lt"/>
                          <a:ea typeface="Raleway" charset="0"/>
                          <a:cs typeface="Arial" panose="020B0604020202020204" pitchFamily="34" charset="0"/>
                        </a:rPr>
                        <a:t>TAF-based regimens</a:t>
                      </a:r>
                    </a:p>
                    <a:p>
                      <a:pPr algn="ctr"/>
                      <a:r>
                        <a:rPr lang="en-US" sz="1600" b="1" dirty="0">
                          <a:latin typeface="+mn-lt"/>
                          <a:ea typeface="Raleway" charset="0"/>
                          <a:cs typeface="Arial" panose="020B0604020202020204" pitchFamily="34" charset="0"/>
                        </a:rPr>
                        <a:t>(N=372)</a:t>
                      </a:r>
                    </a:p>
                  </a:txBody>
                  <a:tcPr marL="72000" marR="36000" marT="43200" marB="43200" anchor="b">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6600"/>
                    </a:solidFill>
                  </a:tcPr>
                </a:tc>
                <a:extLst>
                  <a:ext uri="{0D108BD9-81ED-4DB2-BD59-A6C34878D82A}">
                    <a16:rowId xmlns:a16="http://schemas.microsoft.com/office/drawing/2014/main" val="10000"/>
                  </a:ext>
                </a:extLst>
              </a:tr>
              <a:tr h="2874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rgbClr val="071D49"/>
                          </a:solidFill>
                          <a:effectLst/>
                          <a:latin typeface="+mn-lt"/>
                          <a:ea typeface="Raleway" charset="0"/>
                          <a:cs typeface="Arial" panose="020B0604020202020204" pitchFamily="34" charset="0"/>
                        </a:rPr>
                        <a:t>Age, median (range), y</a:t>
                      </a:r>
                    </a:p>
                  </a:txBody>
                  <a:tcPr marL="72000" marR="36000" marT="43200" marB="4320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b="1" dirty="0">
                          <a:solidFill>
                            <a:srgbClr val="071D49"/>
                          </a:solidFill>
                          <a:latin typeface="+mn-lt"/>
                          <a:ea typeface="Raleway" charset="0"/>
                          <a:cs typeface="Arial" panose="020B0604020202020204" pitchFamily="34" charset="0"/>
                        </a:rPr>
                        <a:t>40 (20-74)</a:t>
                      </a:r>
                    </a:p>
                  </a:txBody>
                  <a:tcPr marL="72000" marR="36000" marT="43200" marB="4320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b="1" dirty="0">
                          <a:solidFill>
                            <a:srgbClr val="071D49"/>
                          </a:solidFill>
                          <a:latin typeface="+mn-lt"/>
                          <a:ea typeface="Raleway" charset="0"/>
                          <a:cs typeface="Arial" panose="020B0604020202020204" pitchFamily="34" charset="0"/>
                        </a:rPr>
                        <a:t>39 (18-73)</a:t>
                      </a:r>
                    </a:p>
                  </a:txBody>
                  <a:tcPr marL="72000" marR="36000" marT="43200" marB="4320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1"/>
                  </a:ext>
                </a:extLst>
              </a:tr>
              <a:tr h="287430">
                <a:tc>
                  <a:txBody>
                    <a:bodyPr/>
                    <a:lstStyle/>
                    <a:p>
                      <a:pPr marL="0" marR="0" indent="112713" algn="l" defTabSz="914400" rtl="0" eaLnBrk="1" fontAlgn="auto" latinLnBrk="0" hangingPunct="1">
                        <a:lnSpc>
                          <a:spcPct val="100000"/>
                        </a:lnSpc>
                        <a:spcBef>
                          <a:spcPts val="0"/>
                        </a:spcBef>
                        <a:spcAft>
                          <a:spcPts val="0"/>
                        </a:spcAft>
                        <a:buClrTx/>
                        <a:buSzTx/>
                        <a:buFontTx/>
                        <a:buNone/>
                        <a:tabLst/>
                        <a:defRPr/>
                      </a:pPr>
                      <a:r>
                        <a:rPr lang="en-US" sz="1600" kern="1200" dirty="0">
                          <a:solidFill>
                            <a:srgbClr val="071D49"/>
                          </a:solidFill>
                          <a:effectLst/>
                          <a:latin typeface="+mn-lt"/>
                          <a:ea typeface="Raleway" charset="0"/>
                          <a:cs typeface="Arial" panose="020B0604020202020204" pitchFamily="34" charset="0"/>
                        </a:rPr>
                        <a:t>≥50 y</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dirty="0">
                          <a:solidFill>
                            <a:srgbClr val="071D49"/>
                          </a:solidFill>
                          <a:latin typeface="+mn-lt"/>
                          <a:ea typeface="Raleway" charset="0"/>
                          <a:cs typeface="Arial" panose="020B0604020202020204" pitchFamily="34" charset="0"/>
                        </a:rPr>
                        <a:t>79 (21)</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dirty="0">
                          <a:solidFill>
                            <a:srgbClr val="071D49"/>
                          </a:solidFill>
                          <a:latin typeface="+mn-lt"/>
                          <a:ea typeface="Raleway" charset="0"/>
                          <a:cs typeface="Arial" panose="020B0604020202020204" pitchFamily="34" charset="0"/>
                        </a:rPr>
                        <a:t>92 (25)</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2"/>
                  </a:ext>
                </a:extLst>
              </a:tr>
              <a:tr h="2874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rgbClr val="071D49"/>
                          </a:solidFill>
                          <a:effectLst/>
                          <a:latin typeface="+mn-lt"/>
                          <a:ea typeface="Raleway" charset="0"/>
                          <a:cs typeface="Arial" panose="020B0604020202020204" pitchFamily="34" charset="0"/>
                        </a:rPr>
                        <a:t>Female</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600" b="1" dirty="0">
                          <a:solidFill>
                            <a:srgbClr val="071D49"/>
                          </a:solidFill>
                          <a:latin typeface="+mn-lt"/>
                          <a:ea typeface="Raleway" charset="0"/>
                          <a:cs typeface="Arial" panose="020B0604020202020204" pitchFamily="34" charset="0"/>
                        </a:rPr>
                        <a:t>25 (7)</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600" b="1" dirty="0">
                          <a:solidFill>
                            <a:srgbClr val="071D49"/>
                          </a:solidFill>
                          <a:latin typeface="+mn-lt"/>
                          <a:ea typeface="Raleway" charset="0"/>
                          <a:cs typeface="Arial" panose="020B0604020202020204" pitchFamily="34" charset="0"/>
                        </a:rPr>
                        <a:t>33 (9)</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874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rgbClr val="071D49"/>
                          </a:solidFill>
                          <a:effectLst/>
                          <a:latin typeface="+mn-lt"/>
                          <a:ea typeface="Raleway" charset="0"/>
                          <a:cs typeface="Arial" panose="020B0604020202020204" pitchFamily="34" charset="0"/>
                        </a:rPr>
                        <a:t>Race</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endParaRPr lang="en-US" sz="1600" dirty="0">
                        <a:solidFill>
                          <a:srgbClr val="071D49"/>
                        </a:solidFill>
                        <a:latin typeface="+mn-lt"/>
                        <a:ea typeface="Raleway" charset="0"/>
                        <a:cs typeface="Arial" panose="020B0604020202020204" pitchFamily="34" charset="0"/>
                      </a:endParaRP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endParaRPr lang="en-US" sz="1600" dirty="0">
                        <a:solidFill>
                          <a:srgbClr val="071D49"/>
                        </a:solidFill>
                        <a:latin typeface="+mn-lt"/>
                        <a:ea typeface="Raleway" charset="0"/>
                        <a:cs typeface="Arial" panose="020B0604020202020204" pitchFamily="34" charset="0"/>
                      </a:endParaRP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4"/>
                  </a:ext>
                </a:extLst>
              </a:tr>
              <a:tr h="287430">
                <a:tc>
                  <a:txBody>
                    <a:bodyPr/>
                    <a:lstStyle/>
                    <a:p>
                      <a:pPr marL="0" marR="0" lvl="0" indent="112713" algn="l" defTabSz="914400" rtl="0" eaLnBrk="1" fontAlgn="auto" latinLnBrk="0" hangingPunct="1">
                        <a:lnSpc>
                          <a:spcPct val="100000"/>
                        </a:lnSpc>
                        <a:spcBef>
                          <a:spcPts val="0"/>
                        </a:spcBef>
                        <a:spcAft>
                          <a:spcPts val="0"/>
                        </a:spcAft>
                        <a:buClrTx/>
                        <a:buSzTx/>
                        <a:buFontTx/>
                        <a:buNone/>
                        <a:tabLst/>
                        <a:defRPr/>
                      </a:pPr>
                      <a:r>
                        <a:rPr lang="en-US" sz="1600" kern="1200" dirty="0">
                          <a:solidFill>
                            <a:srgbClr val="071D49"/>
                          </a:solidFill>
                          <a:effectLst/>
                          <a:latin typeface="+mn-lt"/>
                          <a:ea typeface="Raleway" charset="0"/>
                          <a:cs typeface="Arial" panose="020B0604020202020204" pitchFamily="34" charset="0"/>
                        </a:rPr>
                        <a:t>Black or African American</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dirty="0">
                          <a:solidFill>
                            <a:srgbClr val="071D49"/>
                          </a:solidFill>
                          <a:latin typeface="+mn-lt"/>
                          <a:ea typeface="Raleway" charset="0"/>
                          <a:cs typeface="Arial" panose="020B0604020202020204" pitchFamily="34" charset="0"/>
                        </a:rPr>
                        <a:t>50 (14)</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dirty="0">
                          <a:solidFill>
                            <a:srgbClr val="071D49"/>
                          </a:solidFill>
                          <a:latin typeface="+mn-lt"/>
                          <a:ea typeface="Raleway" charset="0"/>
                          <a:cs typeface="Arial" panose="020B0604020202020204" pitchFamily="34" charset="0"/>
                        </a:rPr>
                        <a:t>58 (16)</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5"/>
                  </a:ext>
                </a:extLst>
              </a:tr>
              <a:tr h="287430">
                <a:tc>
                  <a:txBody>
                    <a:bodyPr/>
                    <a:lstStyle/>
                    <a:p>
                      <a:pPr marL="0" marR="0" lvl="0" indent="112713" algn="l" defTabSz="914400" rtl="0" eaLnBrk="1" fontAlgn="auto" latinLnBrk="0" hangingPunct="1">
                        <a:lnSpc>
                          <a:spcPct val="100000"/>
                        </a:lnSpc>
                        <a:spcBef>
                          <a:spcPts val="0"/>
                        </a:spcBef>
                        <a:spcAft>
                          <a:spcPts val="0"/>
                        </a:spcAft>
                        <a:buClrTx/>
                        <a:buSzTx/>
                        <a:buFontTx/>
                        <a:buNone/>
                        <a:tabLst/>
                        <a:defRPr/>
                      </a:pPr>
                      <a:r>
                        <a:rPr lang="en-US" sz="1600" kern="1200" dirty="0">
                          <a:solidFill>
                            <a:srgbClr val="071D49"/>
                          </a:solidFill>
                          <a:effectLst/>
                          <a:latin typeface="+mn-lt"/>
                          <a:ea typeface="Raleway" charset="0"/>
                          <a:cs typeface="Arial" panose="020B0604020202020204" pitchFamily="34" charset="0"/>
                        </a:rPr>
                        <a:t>Asian</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dirty="0">
                          <a:solidFill>
                            <a:srgbClr val="071D49"/>
                          </a:solidFill>
                          <a:latin typeface="+mn-lt"/>
                          <a:ea typeface="Raleway" charset="0"/>
                          <a:cs typeface="Arial" panose="020B0604020202020204" pitchFamily="34" charset="0"/>
                        </a:rPr>
                        <a:t>13 (4)</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dirty="0">
                          <a:solidFill>
                            <a:srgbClr val="071D49"/>
                          </a:solidFill>
                          <a:latin typeface="+mn-lt"/>
                          <a:ea typeface="Raleway" charset="0"/>
                          <a:cs typeface="Arial" panose="020B0604020202020204" pitchFamily="34" charset="0"/>
                        </a:rPr>
                        <a:t>13 (3)</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808410970"/>
                  </a:ext>
                </a:extLst>
              </a:tr>
              <a:tr h="287430">
                <a:tc>
                  <a:txBody>
                    <a:bodyPr/>
                    <a:lstStyle/>
                    <a:p>
                      <a:pPr marL="0" marR="0" lvl="0" indent="112713" algn="l" defTabSz="914400" rtl="0" eaLnBrk="1" fontAlgn="auto" latinLnBrk="0" hangingPunct="1">
                        <a:lnSpc>
                          <a:spcPct val="100000"/>
                        </a:lnSpc>
                        <a:spcBef>
                          <a:spcPts val="0"/>
                        </a:spcBef>
                        <a:spcAft>
                          <a:spcPts val="0"/>
                        </a:spcAft>
                        <a:buClrTx/>
                        <a:buSzTx/>
                        <a:buFontTx/>
                        <a:buNone/>
                        <a:tabLst/>
                        <a:defRPr/>
                      </a:pPr>
                      <a:r>
                        <a:rPr lang="en-US" sz="1600" kern="1200" dirty="0">
                          <a:solidFill>
                            <a:srgbClr val="071D49"/>
                          </a:solidFill>
                          <a:effectLst/>
                          <a:latin typeface="+mn-lt"/>
                          <a:ea typeface="Raleway" charset="0"/>
                          <a:cs typeface="Arial" panose="020B0604020202020204" pitchFamily="34" charset="0"/>
                        </a:rPr>
                        <a:t>White</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dirty="0">
                          <a:solidFill>
                            <a:srgbClr val="071D49"/>
                          </a:solidFill>
                          <a:latin typeface="+mn-lt"/>
                          <a:ea typeface="Raleway" charset="0"/>
                          <a:cs typeface="Arial" panose="020B0604020202020204" pitchFamily="34" charset="0"/>
                        </a:rPr>
                        <a:t>297 (80)</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dirty="0">
                          <a:solidFill>
                            <a:srgbClr val="071D49"/>
                          </a:solidFill>
                          <a:latin typeface="+mn-lt"/>
                          <a:ea typeface="Raleway" charset="0"/>
                          <a:cs typeface="Arial" panose="020B0604020202020204" pitchFamily="34" charset="0"/>
                        </a:rPr>
                        <a:t>289 (78)</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4149692883"/>
                  </a:ext>
                </a:extLst>
              </a:tr>
              <a:tr h="287430">
                <a:tc>
                  <a:txBody>
                    <a:bodyPr/>
                    <a:lstStyle/>
                    <a:p>
                      <a:pPr marL="0" marR="0" lvl="0" indent="112713" algn="l" defTabSz="914400" rtl="0" eaLnBrk="1" fontAlgn="auto" latinLnBrk="0" hangingPunct="1">
                        <a:lnSpc>
                          <a:spcPct val="100000"/>
                        </a:lnSpc>
                        <a:spcBef>
                          <a:spcPts val="0"/>
                        </a:spcBef>
                        <a:spcAft>
                          <a:spcPts val="0"/>
                        </a:spcAft>
                        <a:buClrTx/>
                        <a:buSzTx/>
                        <a:buFontTx/>
                        <a:buNone/>
                        <a:tabLst/>
                        <a:defRPr/>
                      </a:pPr>
                      <a:r>
                        <a:rPr lang="en-US" sz="1600" kern="1200" dirty="0">
                          <a:solidFill>
                            <a:srgbClr val="071D49"/>
                          </a:solidFill>
                          <a:effectLst/>
                          <a:latin typeface="+mn-lt"/>
                          <a:ea typeface="Raleway" charset="0"/>
                          <a:cs typeface="Arial" panose="020B0604020202020204" pitchFamily="34" charset="0"/>
                        </a:rPr>
                        <a:t>Other</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dirty="0">
                          <a:solidFill>
                            <a:srgbClr val="071D49"/>
                          </a:solidFill>
                          <a:latin typeface="+mn-lt"/>
                          <a:ea typeface="Raleway" charset="0"/>
                          <a:cs typeface="Arial" panose="020B0604020202020204" pitchFamily="34" charset="0"/>
                        </a:rPr>
                        <a:t>9 (2)</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dirty="0">
                          <a:solidFill>
                            <a:srgbClr val="071D49"/>
                          </a:solidFill>
                          <a:latin typeface="+mn-lt"/>
                          <a:ea typeface="Raleway" charset="0"/>
                          <a:cs typeface="Arial" panose="020B0604020202020204" pitchFamily="34" charset="0"/>
                        </a:rPr>
                        <a:t>12 (3)</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721860552"/>
                  </a:ext>
                </a:extLst>
              </a:tr>
              <a:tr h="287430">
                <a:tc>
                  <a:txBody>
                    <a:bodyPr/>
                    <a:lstStyle/>
                    <a:p>
                      <a:r>
                        <a:rPr lang="en-US" sz="1600" b="1" dirty="0">
                          <a:solidFill>
                            <a:srgbClr val="071D49"/>
                          </a:solidFill>
                        </a:rPr>
                        <a:t>Ethnicity</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1600" dirty="0">
                        <a:solidFill>
                          <a:srgbClr val="071D49"/>
                        </a:solidFill>
                        <a:latin typeface="+mn-lt"/>
                        <a:ea typeface="Raleway" charset="0"/>
                        <a:cs typeface="Arial" panose="020B0604020202020204" pitchFamily="34" charset="0"/>
                      </a:endParaRP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1600" dirty="0">
                        <a:solidFill>
                          <a:srgbClr val="071D49"/>
                        </a:solidFill>
                        <a:latin typeface="+mn-lt"/>
                        <a:ea typeface="Raleway" charset="0"/>
                        <a:cs typeface="Arial" panose="020B0604020202020204" pitchFamily="34" charset="0"/>
                      </a:endParaRP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995825716"/>
                  </a:ext>
                </a:extLst>
              </a:tr>
              <a:tr h="287430">
                <a:tc>
                  <a:txBody>
                    <a:bodyPr/>
                    <a:lstStyle/>
                    <a:p>
                      <a:pPr marL="0" indent="112713"/>
                      <a:r>
                        <a:rPr lang="en-US" sz="1600" dirty="0">
                          <a:solidFill>
                            <a:srgbClr val="071D49"/>
                          </a:solidFill>
                        </a:rPr>
                        <a:t>Hispanic or Latino</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600" dirty="0">
                          <a:solidFill>
                            <a:srgbClr val="071D49"/>
                          </a:solidFill>
                          <a:latin typeface="+mn-lt"/>
                          <a:ea typeface="Raleway" charset="0"/>
                          <a:cs typeface="Arial" panose="020B0604020202020204" pitchFamily="34" charset="0"/>
                        </a:rPr>
                        <a:t>69 (19)</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600" dirty="0">
                          <a:solidFill>
                            <a:srgbClr val="071D49"/>
                          </a:solidFill>
                          <a:latin typeface="+mn-lt"/>
                          <a:ea typeface="Raleway" charset="0"/>
                          <a:cs typeface="Arial" panose="020B0604020202020204" pitchFamily="34" charset="0"/>
                        </a:rPr>
                        <a:t>66 (18)</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61705665"/>
                  </a:ext>
                </a:extLst>
              </a:tr>
              <a:tr h="287430">
                <a:tc>
                  <a:txBody>
                    <a:bodyPr/>
                    <a:lstStyle/>
                    <a:p>
                      <a:pPr marL="0" indent="112713"/>
                      <a:r>
                        <a:rPr lang="en-US" sz="1600" dirty="0">
                          <a:solidFill>
                            <a:srgbClr val="071D49"/>
                          </a:solidFill>
                        </a:rPr>
                        <a:t>Not Hispanic or Latino</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600" dirty="0">
                          <a:solidFill>
                            <a:srgbClr val="071D49"/>
                          </a:solidFill>
                          <a:latin typeface="+mn-lt"/>
                          <a:ea typeface="Raleway" charset="0"/>
                          <a:cs typeface="Arial" panose="020B0604020202020204" pitchFamily="34" charset="0"/>
                        </a:rPr>
                        <a:t>300 (81)</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600" dirty="0">
                          <a:solidFill>
                            <a:srgbClr val="071D49"/>
                          </a:solidFill>
                          <a:latin typeface="+mn-lt"/>
                          <a:ea typeface="Raleway" charset="0"/>
                          <a:cs typeface="Arial" panose="020B0604020202020204" pitchFamily="34" charset="0"/>
                        </a:rPr>
                        <a:t>306 (82)</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075892"/>
                  </a:ext>
                </a:extLst>
              </a:tr>
            </a:tbl>
          </a:graphicData>
        </a:graphic>
      </p:graphicFrame>
      <p:sp>
        <p:nvSpPr>
          <p:cNvPr id="8" name="Slide Number Placeholder 7">
            <a:extLst>
              <a:ext uri="{FF2B5EF4-FFF2-40B4-BE49-F238E27FC236}">
                <a16:creationId xmlns:a16="http://schemas.microsoft.com/office/drawing/2014/main" id="{7F141CE8-4FA0-46ED-8C8B-397AAA30A304}"/>
              </a:ext>
            </a:extLst>
          </p:cNvPr>
          <p:cNvSpPr>
            <a:spLocks noGrp="1"/>
          </p:cNvSpPr>
          <p:nvPr>
            <p:ph type="sldNum" sz="quarter" idx="4"/>
          </p:nvPr>
        </p:nvSpPr>
        <p:spPr/>
        <p:txBody>
          <a:bodyPr/>
          <a:lstStyle/>
          <a:p>
            <a:fld id="{724AC3FD-09E3-4FF5-A0F9-A72F20D7F301}" type="slidenum">
              <a:rPr lang="en-GB" smtClean="0"/>
              <a:pPr/>
              <a:t>4</a:t>
            </a:fld>
            <a:endParaRPr lang="en-GB" dirty="0"/>
          </a:p>
        </p:txBody>
      </p:sp>
      <p:sp>
        <p:nvSpPr>
          <p:cNvPr id="14" name="Text Placeholder 22">
            <a:extLst>
              <a:ext uri="{FF2B5EF4-FFF2-40B4-BE49-F238E27FC236}">
                <a16:creationId xmlns:a16="http://schemas.microsoft.com/office/drawing/2014/main" id="{DD49E07B-ABD3-47C9-A68B-B7E4FA8AF0F1}"/>
              </a:ext>
            </a:extLst>
          </p:cNvPr>
          <p:cNvSpPr txBox="1">
            <a:spLocks/>
          </p:cNvSpPr>
          <p:nvPr/>
        </p:nvSpPr>
        <p:spPr bwMode="auto">
          <a:xfrm>
            <a:off x="6538913" y="6419850"/>
            <a:ext cx="5203825"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sz="20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r"/>
            <a:r>
              <a:rPr lang="en-US" sz="800" kern="0" dirty="0"/>
              <a:t>Ait-Khaled et al. EACS 2019; Basel, Switzerland. Slides PS7/2.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006A2816-B286-4E8D-B6E2-11ED48732D4A}"/>
              </a:ext>
            </a:extLst>
          </p:cNvPr>
          <p:cNvSpPr>
            <a:spLocks noGrp="1"/>
          </p:cNvSpPr>
          <p:nvPr>
            <p:ph type="title"/>
          </p:nvPr>
        </p:nvSpPr>
        <p:spPr/>
        <p:txBody>
          <a:bodyPr/>
          <a:lstStyle/>
          <a:p>
            <a:r>
              <a:rPr lang="en-US" altLang="en-US" dirty="0"/>
              <a:t>Baseline Characteristics: ITT-E Population</a:t>
            </a:r>
          </a:p>
        </p:txBody>
      </p:sp>
      <p:graphicFrame>
        <p:nvGraphicFramePr>
          <p:cNvPr id="6" name="Table 5">
            <a:extLst>
              <a:ext uri="{FF2B5EF4-FFF2-40B4-BE49-F238E27FC236}">
                <a16:creationId xmlns:a16="http://schemas.microsoft.com/office/drawing/2014/main" id="{1A507FF4-C844-4EF3-B273-B2F09D1DC180}"/>
              </a:ext>
            </a:extLst>
          </p:cNvPr>
          <p:cNvGraphicFramePr>
            <a:graphicFrameLocks noGrp="1"/>
          </p:cNvGraphicFramePr>
          <p:nvPr>
            <p:extLst>
              <p:ext uri="{D42A27DB-BD31-4B8C-83A1-F6EECF244321}">
                <p14:modId xmlns:p14="http://schemas.microsoft.com/office/powerpoint/2010/main" val="2240707289"/>
              </p:ext>
            </p:extLst>
          </p:nvPr>
        </p:nvGraphicFramePr>
        <p:xfrm>
          <a:off x="681831" y="1373910"/>
          <a:ext cx="10828339" cy="4536960"/>
        </p:xfrm>
        <a:graphic>
          <a:graphicData uri="http://schemas.openxmlformats.org/drawingml/2006/table">
            <a:tbl>
              <a:tblPr firstRow="1" bandRow="1">
                <a:tableStyleId>{5C22544A-7EE6-4342-B048-85BDC9FD1C3A}</a:tableStyleId>
              </a:tblPr>
              <a:tblGrid>
                <a:gridCol w="5321299">
                  <a:extLst>
                    <a:ext uri="{9D8B030D-6E8A-4147-A177-3AD203B41FA5}">
                      <a16:colId xmlns:a16="http://schemas.microsoft.com/office/drawing/2014/main" val="20000"/>
                    </a:ext>
                  </a:extLst>
                </a:gridCol>
                <a:gridCol w="2753520">
                  <a:extLst>
                    <a:ext uri="{9D8B030D-6E8A-4147-A177-3AD203B41FA5}">
                      <a16:colId xmlns:a16="http://schemas.microsoft.com/office/drawing/2014/main" val="20001"/>
                    </a:ext>
                  </a:extLst>
                </a:gridCol>
                <a:gridCol w="2753520">
                  <a:extLst>
                    <a:ext uri="{9D8B030D-6E8A-4147-A177-3AD203B41FA5}">
                      <a16:colId xmlns:a16="http://schemas.microsoft.com/office/drawing/2014/main" val="20002"/>
                    </a:ext>
                  </a:extLst>
                </a:gridCol>
              </a:tblGrid>
              <a:tr h="482636">
                <a:tc>
                  <a:txBody>
                    <a:bodyPr/>
                    <a:lstStyle/>
                    <a:p>
                      <a:r>
                        <a:rPr lang="en-US" sz="1600" b="1" dirty="0">
                          <a:solidFill>
                            <a:srgbClr val="071D49"/>
                          </a:solidFill>
                          <a:latin typeface="+mn-lt"/>
                          <a:ea typeface="Raleway" charset="0"/>
                          <a:cs typeface="Arial" panose="020B0604020202020204" pitchFamily="34" charset="0"/>
                        </a:rPr>
                        <a:t>Characteristic, n (%)</a:t>
                      </a:r>
                    </a:p>
                  </a:txBody>
                  <a:tcPr marL="72000" marR="36000" marT="43200" marB="4320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600" b="1" dirty="0">
                          <a:latin typeface="+mn-lt"/>
                          <a:ea typeface="Raleway" charset="0"/>
                          <a:cs typeface="Arial" panose="020B0604020202020204" pitchFamily="34" charset="0"/>
                        </a:rPr>
                        <a:t>DTG/3TC</a:t>
                      </a:r>
                    </a:p>
                    <a:p>
                      <a:pPr algn="ctr"/>
                      <a:r>
                        <a:rPr lang="en-US" sz="1600" b="1" dirty="0">
                          <a:latin typeface="+mn-lt"/>
                          <a:ea typeface="Raleway" charset="0"/>
                          <a:cs typeface="Arial" panose="020B0604020202020204" pitchFamily="34" charset="0"/>
                        </a:rPr>
                        <a:t>(N=369)</a:t>
                      </a:r>
                    </a:p>
                  </a:txBody>
                  <a:tcPr marL="72000" marR="36000" marT="43200" marB="43200" anchor="b">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2F5F"/>
                    </a:solidFill>
                  </a:tcPr>
                </a:tc>
                <a:tc>
                  <a:txBody>
                    <a:bodyPr/>
                    <a:lstStyle/>
                    <a:p>
                      <a:pPr algn="ctr"/>
                      <a:r>
                        <a:rPr lang="en-US" sz="1600" b="1" dirty="0">
                          <a:latin typeface="+mn-lt"/>
                          <a:ea typeface="Raleway" charset="0"/>
                          <a:cs typeface="Arial" panose="020B0604020202020204" pitchFamily="34" charset="0"/>
                        </a:rPr>
                        <a:t>TAF-based regimens</a:t>
                      </a:r>
                    </a:p>
                    <a:p>
                      <a:pPr algn="ctr"/>
                      <a:r>
                        <a:rPr lang="en-US" sz="1600" b="1" dirty="0">
                          <a:latin typeface="+mn-lt"/>
                          <a:ea typeface="Raleway" charset="0"/>
                          <a:cs typeface="Arial" panose="020B0604020202020204" pitchFamily="34" charset="0"/>
                        </a:rPr>
                        <a:t>(N=372)</a:t>
                      </a:r>
                    </a:p>
                  </a:txBody>
                  <a:tcPr marL="72000" marR="36000" marT="43200" marB="43200" anchor="b">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6600"/>
                    </a:solidFill>
                  </a:tcPr>
                </a:tc>
                <a:extLst>
                  <a:ext uri="{0D108BD9-81ED-4DB2-BD59-A6C34878D82A}">
                    <a16:rowId xmlns:a16="http://schemas.microsoft.com/office/drawing/2014/main" val="10000"/>
                  </a:ext>
                </a:extLst>
              </a:tr>
              <a:tr h="287430">
                <a:tc>
                  <a:txBody>
                    <a:bodyPr/>
                    <a:lstStyle/>
                    <a:p>
                      <a:pPr marL="0" indent="0"/>
                      <a:r>
                        <a:rPr lang="en-US" sz="1600" b="1" dirty="0">
                          <a:solidFill>
                            <a:srgbClr val="071D49"/>
                          </a:solidFill>
                        </a:rPr>
                        <a:t>Median CD4+ cell count (range), cells/mm</a:t>
                      </a:r>
                      <a:r>
                        <a:rPr lang="en-US" sz="1600" b="1" baseline="30000" dirty="0">
                          <a:solidFill>
                            <a:srgbClr val="071D49"/>
                          </a:solidFill>
                        </a:rPr>
                        <a:t>3</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6E6"/>
                    </a:solidFill>
                  </a:tcPr>
                </a:tc>
                <a:tc>
                  <a:txBody>
                    <a:bodyPr/>
                    <a:lstStyle/>
                    <a:p>
                      <a:pPr algn="ctr"/>
                      <a:r>
                        <a:rPr lang="en-US" sz="1600" b="1" dirty="0">
                          <a:solidFill>
                            <a:srgbClr val="071D49"/>
                          </a:solidFill>
                          <a:latin typeface="+mn-lt"/>
                          <a:ea typeface="Raleway" charset="0"/>
                          <a:cs typeface="Arial" panose="020B0604020202020204" pitchFamily="34" charset="0"/>
                        </a:rPr>
                        <a:t>682 (133-1904)</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6E6"/>
                    </a:solidFill>
                  </a:tcPr>
                </a:tc>
                <a:tc>
                  <a:txBody>
                    <a:bodyPr/>
                    <a:lstStyle/>
                    <a:p>
                      <a:pPr algn="ctr"/>
                      <a:r>
                        <a:rPr lang="en-US" sz="1600" b="1" dirty="0">
                          <a:solidFill>
                            <a:srgbClr val="071D49"/>
                          </a:solidFill>
                          <a:latin typeface="+mn-lt"/>
                          <a:ea typeface="Raleway" charset="0"/>
                          <a:cs typeface="Arial" panose="020B0604020202020204" pitchFamily="34" charset="0"/>
                        </a:rPr>
                        <a:t>720 (119-1810)</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721860552"/>
                  </a:ext>
                </a:extLst>
              </a:tr>
              <a:tr h="287430">
                <a:tc>
                  <a:txBody>
                    <a:bodyPr/>
                    <a:lstStyle/>
                    <a:p>
                      <a:pPr marL="0" indent="0"/>
                      <a:r>
                        <a:rPr lang="en-US" sz="1600" b="1" baseline="0" dirty="0">
                          <a:solidFill>
                            <a:srgbClr val="071D49"/>
                          </a:solidFill>
                        </a:rPr>
                        <a:t>CD4+ cell count, </a:t>
                      </a:r>
                      <a:r>
                        <a:rPr lang="en-US" sz="1600" b="1" dirty="0">
                          <a:solidFill>
                            <a:srgbClr val="071D49"/>
                          </a:solidFill>
                        </a:rPr>
                        <a:t>cells/mm</a:t>
                      </a:r>
                      <a:r>
                        <a:rPr lang="en-US" sz="1600" b="1" baseline="30000" dirty="0">
                          <a:solidFill>
                            <a:srgbClr val="071D49"/>
                          </a:solidFill>
                        </a:rPr>
                        <a:t>3</a:t>
                      </a:r>
                      <a:endParaRPr lang="en-US" sz="1600" b="1" baseline="0" dirty="0">
                        <a:solidFill>
                          <a:srgbClr val="071D49"/>
                        </a:solidFill>
                      </a:endParaRP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1600" dirty="0">
                        <a:solidFill>
                          <a:srgbClr val="071D49"/>
                        </a:solidFill>
                        <a:latin typeface="+mn-lt"/>
                        <a:ea typeface="Raleway" charset="0"/>
                        <a:cs typeface="Arial" panose="020B0604020202020204" pitchFamily="34" charset="0"/>
                      </a:endParaRP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1600" dirty="0">
                        <a:solidFill>
                          <a:srgbClr val="071D49"/>
                        </a:solidFill>
                        <a:latin typeface="+mn-lt"/>
                        <a:ea typeface="Raleway" charset="0"/>
                        <a:cs typeface="Arial" panose="020B0604020202020204" pitchFamily="34" charset="0"/>
                      </a:endParaRP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995825716"/>
                  </a:ext>
                </a:extLst>
              </a:tr>
              <a:tr h="287430">
                <a:tc>
                  <a:txBody>
                    <a:bodyPr/>
                    <a:lstStyle/>
                    <a:p>
                      <a:pPr marL="0" indent="112713"/>
                      <a:r>
                        <a:rPr lang="en-US" sz="1600" b="0" baseline="0" dirty="0">
                          <a:solidFill>
                            <a:srgbClr val="071D49"/>
                          </a:solidFill>
                        </a:rPr>
                        <a:t>&lt;350</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600" dirty="0">
                          <a:solidFill>
                            <a:srgbClr val="071D49"/>
                          </a:solidFill>
                          <a:latin typeface="+mn-lt"/>
                          <a:ea typeface="Raleway" charset="0"/>
                          <a:cs typeface="Arial" panose="020B0604020202020204" pitchFamily="34" charset="0"/>
                        </a:rPr>
                        <a:t>35 (9)</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600" dirty="0">
                          <a:solidFill>
                            <a:srgbClr val="071D49"/>
                          </a:solidFill>
                          <a:latin typeface="+mn-lt"/>
                          <a:ea typeface="Raleway" charset="0"/>
                          <a:cs typeface="Arial" panose="020B0604020202020204" pitchFamily="34" charset="0"/>
                        </a:rPr>
                        <a:t>30 (8)</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61705665"/>
                  </a:ext>
                </a:extLst>
              </a:tr>
              <a:tr h="287430">
                <a:tc>
                  <a:txBody>
                    <a:bodyPr/>
                    <a:lstStyle/>
                    <a:p>
                      <a:pPr marL="0" indent="112713"/>
                      <a:r>
                        <a:rPr lang="en-US" sz="1600" kern="1200" baseline="0" dirty="0">
                          <a:solidFill>
                            <a:srgbClr val="071D49"/>
                          </a:solidFill>
                          <a:effectLst/>
                          <a:latin typeface="+mn-lt"/>
                          <a:ea typeface="Raleway" charset="0"/>
                          <a:cs typeface="Arial" panose="020B0604020202020204" pitchFamily="34" charset="0"/>
                        </a:rPr>
                        <a:t>≥350</a:t>
                      </a:r>
                      <a:endParaRPr lang="en-US" sz="1600" b="1" baseline="0" dirty="0">
                        <a:solidFill>
                          <a:srgbClr val="071D49"/>
                        </a:solidFill>
                      </a:endParaRP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600" dirty="0">
                          <a:solidFill>
                            <a:srgbClr val="071D49"/>
                          </a:solidFill>
                          <a:latin typeface="+mn-lt"/>
                          <a:ea typeface="Raleway" charset="0"/>
                          <a:cs typeface="Arial" panose="020B0604020202020204" pitchFamily="34" charset="0"/>
                        </a:rPr>
                        <a:t>334 (91)</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600" dirty="0">
                          <a:solidFill>
                            <a:srgbClr val="071D49"/>
                          </a:solidFill>
                          <a:latin typeface="+mn-lt"/>
                          <a:ea typeface="Raleway" charset="0"/>
                          <a:cs typeface="Arial" panose="020B0604020202020204" pitchFamily="34" charset="0"/>
                        </a:rPr>
                        <a:t>342 (92)</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075892"/>
                  </a:ext>
                </a:extLst>
              </a:tr>
              <a:tr h="2874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rgbClr val="071D49"/>
                          </a:solidFill>
                          <a:effectLst/>
                          <a:latin typeface="+mn-lt"/>
                          <a:ea typeface="Raleway" charset="0"/>
                          <a:cs typeface="Arial" panose="020B0604020202020204" pitchFamily="34" charset="0"/>
                        </a:rPr>
                        <a:t>Baseline third agent class</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endParaRPr lang="en-US" sz="1600" b="1" dirty="0">
                        <a:solidFill>
                          <a:srgbClr val="071D49"/>
                        </a:solidFill>
                        <a:latin typeface="+mn-lt"/>
                        <a:ea typeface="Raleway" charset="0"/>
                        <a:cs typeface="Arial" panose="020B0604020202020204" pitchFamily="34" charset="0"/>
                      </a:endParaRP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endParaRPr lang="en-US" sz="1600" b="1" dirty="0">
                        <a:solidFill>
                          <a:srgbClr val="071D49"/>
                        </a:solidFill>
                        <a:latin typeface="+mn-lt"/>
                        <a:ea typeface="Raleway" charset="0"/>
                        <a:cs typeface="Arial" panose="020B0604020202020204" pitchFamily="34" charset="0"/>
                      </a:endParaRP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00920298"/>
                  </a:ext>
                </a:extLst>
              </a:tr>
              <a:tr h="287430">
                <a:tc>
                  <a:txBody>
                    <a:bodyPr/>
                    <a:lstStyle/>
                    <a:p>
                      <a:pPr marL="0" marR="0" indent="112713" algn="l" defTabSz="914400" rtl="0" eaLnBrk="1" fontAlgn="auto" latinLnBrk="0" hangingPunct="1">
                        <a:lnSpc>
                          <a:spcPct val="100000"/>
                        </a:lnSpc>
                        <a:spcBef>
                          <a:spcPts val="0"/>
                        </a:spcBef>
                        <a:spcAft>
                          <a:spcPts val="0"/>
                        </a:spcAft>
                        <a:buClrTx/>
                        <a:buSzTx/>
                        <a:buFontTx/>
                        <a:buNone/>
                        <a:tabLst/>
                        <a:defRPr/>
                      </a:pPr>
                      <a:r>
                        <a:rPr lang="en-US" sz="1600" b="1" kern="1200" dirty="0">
                          <a:solidFill>
                            <a:srgbClr val="071D49"/>
                          </a:solidFill>
                          <a:effectLst/>
                          <a:latin typeface="+mn-lt"/>
                          <a:ea typeface="Raleway" charset="0"/>
                          <a:cs typeface="Arial" panose="020B0604020202020204" pitchFamily="34" charset="0"/>
                        </a:rPr>
                        <a:t>INSTI</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b="1" dirty="0">
                          <a:solidFill>
                            <a:srgbClr val="071D49"/>
                          </a:solidFill>
                          <a:latin typeface="+mn-lt"/>
                          <a:ea typeface="Raleway" charset="0"/>
                          <a:cs typeface="Arial" panose="020B0604020202020204" pitchFamily="34" charset="0"/>
                        </a:rPr>
                        <a:t>289 (78)</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b="1" dirty="0">
                          <a:solidFill>
                            <a:srgbClr val="071D49"/>
                          </a:solidFill>
                          <a:latin typeface="+mn-lt"/>
                          <a:ea typeface="Raleway" charset="0"/>
                          <a:cs typeface="Arial" panose="020B0604020202020204" pitchFamily="34" charset="0"/>
                        </a:rPr>
                        <a:t>296 (80)</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34938205"/>
                  </a:ext>
                </a:extLst>
              </a:tr>
              <a:tr h="287430">
                <a:tc>
                  <a:txBody>
                    <a:bodyPr/>
                    <a:lstStyle/>
                    <a:p>
                      <a:pPr marL="0" marR="0" lvl="0" indent="282575" algn="l" defTabSz="914400" rtl="0" eaLnBrk="1" fontAlgn="auto" latinLnBrk="0" hangingPunct="1">
                        <a:lnSpc>
                          <a:spcPct val="100000"/>
                        </a:lnSpc>
                        <a:spcBef>
                          <a:spcPts val="0"/>
                        </a:spcBef>
                        <a:spcAft>
                          <a:spcPts val="0"/>
                        </a:spcAft>
                        <a:buClrTx/>
                        <a:buSzTx/>
                        <a:buFontTx/>
                        <a:buNone/>
                        <a:tabLst/>
                        <a:defRPr/>
                      </a:pPr>
                      <a:r>
                        <a:rPr lang="en-US" sz="1600" kern="1200" dirty="0">
                          <a:solidFill>
                            <a:srgbClr val="071D49"/>
                          </a:solidFill>
                          <a:effectLst/>
                          <a:latin typeface="+mn-lt"/>
                          <a:ea typeface="Raleway" charset="0"/>
                          <a:cs typeface="Arial" panose="020B0604020202020204" pitchFamily="34" charset="0"/>
                        </a:rPr>
                        <a:t>EVG/c</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dirty="0">
                          <a:solidFill>
                            <a:srgbClr val="071D49"/>
                          </a:solidFill>
                          <a:latin typeface="+mn-lt"/>
                          <a:ea typeface="Raleway" charset="0"/>
                          <a:cs typeface="Arial" panose="020B0604020202020204" pitchFamily="34" charset="0"/>
                        </a:rPr>
                        <a:t>243 (66)</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dirty="0">
                          <a:solidFill>
                            <a:srgbClr val="071D49"/>
                          </a:solidFill>
                          <a:latin typeface="+mn-lt"/>
                          <a:ea typeface="Raleway" charset="0"/>
                          <a:cs typeface="Arial" panose="020B0604020202020204" pitchFamily="34" charset="0"/>
                        </a:rPr>
                        <a:t>249 (67)</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642241898"/>
                  </a:ext>
                </a:extLst>
              </a:tr>
              <a:tr h="287430">
                <a:tc>
                  <a:txBody>
                    <a:bodyPr/>
                    <a:lstStyle/>
                    <a:p>
                      <a:pPr marL="0" marR="0" indent="112713" algn="l" defTabSz="914400" rtl="0" eaLnBrk="1" fontAlgn="auto" latinLnBrk="0" hangingPunct="1">
                        <a:lnSpc>
                          <a:spcPct val="100000"/>
                        </a:lnSpc>
                        <a:spcBef>
                          <a:spcPts val="0"/>
                        </a:spcBef>
                        <a:spcAft>
                          <a:spcPts val="0"/>
                        </a:spcAft>
                        <a:buClrTx/>
                        <a:buSzTx/>
                        <a:buFontTx/>
                        <a:buNone/>
                        <a:tabLst/>
                        <a:defRPr/>
                      </a:pPr>
                      <a:r>
                        <a:rPr lang="en-US" sz="1600" b="1" kern="1200" dirty="0">
                          <a:solidFill>
                            <a:srgbClr val="071D49"/>
                          </a:solidFill>
                          <a:effectLst/>
                          <a:latin typeface="+mn-lt"/>
                          <a:ea typeface="Raleway" charset="0"/>
                          <a:cs typeface="Arial" panose="020B0604020202020204" pitchFamily="34" charset="0"/>
                        </a:rPr>
                        <a:t>NNRTI</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b="1" dirty="0">
                          <a:solidFill>
                            <a:srgbClr val="071D49"/>
                          </a:solidFill>
                          <a:latin typeface="+mn-lt"/>
                          <a:ea typeface="Raleway" charset="0"/>
                          <a:cs typeface="Arial" panose="020B0604020202020204" pitchFamily="34" charset="0"/>
                        </a:rPr>
                        <a:t>51 (14)</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b="1" dirty="0">
                          <a:solidFill>
                            <a:srgbClr val="071D49"/>
                          </a:solidFill>
                          <a:latin typeface="+mn-lt"/>
                          <a:ea typeface="Raleway" charset="0"/>
                          <a:cs typeface="Arial" panose="020B0604020202020204" pitchFamily="34" charset="0"/>
                        </a:rPr>
                        <a:t>48(13)</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55346304"/>
                  </a:ext>
                </a:extLst>
              </a:tr>
              <a:tr h="287430">
                <a:tc>
                  <a:txBody>
                    <a:bodyPr/>
                    <a:lstStyle/>
                    <a:p>
                      <a:pPr marL="0" marR="0" indent="282575" algn="l" defTabSz="914400" rtl="0" eaLnBrk="1" fontAlgn="auto" latinLnBrk="0" hangingPunct="1">
                        <a:lnSpc>
                          <a:spcPct val="100000"/>
                        </a:lnSpc>
                        <a:spcBef>
                          <a:spcPts val="0"/>
                        </a:spcBef>
                        <a:spcAft>
                          <a:spcPts val="0"/>
                        </a:spcAft>
                        <a:buClrTx/>
                        <a:buSzTx/>
                        <a:buFontTx/>
                        <a:buNone/>
                        <a:tabLst/>
                        <a:defRPr/>
                      </a:pPr>
                      <a:r>
                        <a:rPr lang="en-US" sz="1600" b="0" kern="1200" dirty="0">
                          <a:solidFill>
                            <a:srgbClr val="071D49"/>
                          </a:solidFill>
                          <a:effectLst/>
                          <a:latin typeface="+mn-lt"/>
                          <a:ea typeface="Raleway" charset="0"/>
                          <a:cs typeface="Arial" panose="020B0604020202020204" pitchFamily="34" charset="0"/>
                        </a:rPr>
                        <a:t>RPV</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dirty="0">
                          <a:solidFill>
                            <a:srgbClr val="071D49"/>
                          </a:solidFill>
                          <a:latin typeface="+mn-lt"/>
                          <a:ea typeface="Raleway" charset="0"/>
                          <a:cs typeface="Arial" panose="020B0604020202020204" pitchFamily="34" charset="0"/>
                        </a:rPr>
                        <a:t>43 (12)</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dirty="0">
                          <a:solidFill>
                            <a:srgbClr val="071D49"/>
                          </a:solidFill>
                          <a:latin typeface="+mn-lt"/>
                          <a:ea typeface="Raleway" charset="0"/>
                          <a:cs typeface="Arial" panose="020B0604020202020204" pitchFamily="34" charset="0"/>
                        </a:rPr>
                        <a:t>45 (12)</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82453689"/>
                  </a:ext>
                </a:extLst>
              </a:tr>
              <a:tr h="287430">
                <a:tc>
                  <a:txBody>
                    <a:bodyPr/>
                    <a:lstStyle/>
                    <a:p>
                      <a:pPr marL="0" marR="0" lvl="0" indent="112713" algn="l" defTabSz="914400" rtl="0" eaLnBrk="1" fontAlgn="auto" latinLnBrk="0" hangingPunct="1">
                        <a:lnSpc>
                          <a:spcPct val="100000"/>
                        </a:lnSpc>
                        <a:spcBef>
                          <a:spcPts val="0"/>
                        </a:spcBef>
                        <a:spcAft>
                          <a:spcPts val="0"/>
                        </a:spcAft>
                        <a:buClrTx/>
                        <a:buSzTx/>
                        <a:buFontTx/>
                        <a:buNone/>
                        <a:tabLst/>
                        <a:defRPr/>
                      </a:pPr>
                      <a:r>
                        <a:rPr lang="en-US" sz="1600" b="1" kern="1200" dirty="0">
                          <a:solidFill>
                            <a:srgbClr val="071D49"/>
                          </a:solidFill>
                          <a:effectLst/>
                          <a:latin typeface="+mn-lt"/>
                          <a:ea typeface="Raleway" charset="0"/>
                          <a:cs typeface="Arial" panose="020B0604020202020204" pitchFamily="34" charset="0"/>
                        </a:rPr>
                        <a:t>PI</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b="1" dirty="0">
                          <a:solidFill>
                            <a:srgbClr val="071D49"/>
                          </a:solidFill>
                          <a:latin typeface="+mn-lt"/>
                          <a:ea typeface="Raleway" charset="0"/>
                          <a:cs typeface="Arial" panose="020B0604020202020204" pitchFamily="34" charset="0"/>
                        </a:rPr>
                        <a:t>29 (8)</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b="1" dirty="0">
                          <a:solidFill>
                            <a:srgbClr val="071D49"/>
                          </a:solidFill>
                          <a:latin typeface="+mn-lt"/>
                          <a:ea typeface="Raleway" charset="0"/>
                          <a:cs typeface="Arial" panose="020B0604020202020204" pitchFamily="34" charset="0"/>
                        </a:rPr>
                        <a:t>28 (8)</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978883110"/>
                  </a:ext>
                </a:extLst>
              </a:tr>
              <a:tr h="287430">
                <a:tc>
                  <a:txBody>
                    <a:bodyPr/>
                    <a:lstStyle/>
                    <a:p>
                      <a:pPr marL="0" marR="0" lvl="0" indent="282575" algn="l" defTabSz="914400" rtl="0" eaLnBrk="1" fontAlgn="auto" latinLnBrk="0" hangingPunct="1">
                        <a:lnSpc>
                          <a:spcPct val="100000"/>
                        </a:lnSpc>
                        <a:spcBef>
                          <a:spcPts val="0"/>
                        </a:spcBef>
                        <a:spcAft>
                          <a:spcPts val="0"/>
                        </a:spcAft>
                        <a:buClrTx/>
                        <a:buSzTx/>
                        <a:buFontTx/>
                        <a:buNone/>
                        <a:tabLst/>
                        <a:defRPr/>
                      </a:pPr>
                      <a:r>
                        <a:rPr lang="en-US" sz="1600" kern="1200" dirty="0">
                          <a:solidFill>
                            <a:srgbClr val="071D49"/>
                          </a:solidFill>
                          <a:effectLst/>
                          <a:latin typeface="+mn-lt"/>
                          <a:ea typeface="Raleway" charset="0"/>
                          <a:cs typeface="Arial" panose="020B0604020202020204" pitchFamily="34" charset="0"/>
                        </a:rPr>
                        <a:t>bDRV</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dirty="0">
                          <a:solidFill>
                            <a:srgbClr val="071D49"/>
                          </a:solidFill>
                          <a:latin typeface="+mn-lt"/>
                          <a:ea typeface="Raleway" charset="0"/>
                          <a:cs typeface="Arial" panose="020B0604020202020204" pitchFamily="34" charset="0"/>
                        </a:rPr>
                        <a:t>25 (7)</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600" dirty="0">
                          <a:solidFill>
                            <a:srgbClr val="071D49"/>
                          </a:solidFill>
                          <a:latin typeface="+mn-lt"/>
                          <a:ea typeface="Raleway" charset="0"/>
                          <a:cs typeface="Arial" panose="020B0604020202020204" pitchFamily="34" charset="0"/>
                        </a:rPr>
                        <a:t>27 (7)</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6226818"/>
                  </a:ext>
                </a:extLst>
              </a:tr>
              <a:tr h="2874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rgbClr val="071D49"/>
                          </a:solidFill>
                          <a:effectLst/>
                          <a:latin typeface="+mn-lt"/>
                          <a:ea typeface="Raleway" charset="0"/>
                          <a:cs typeface="Arial" panose="020B0604020202020204" pitchFamily="34" charset="0"/>
                        </a:rPr>
                        <a:t>Duration of ART before Day 1, median (range), mo</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600" b="1" dirty="0">
                          <a:solidFill>
                            <a:srgbClr val="071D49"/>
                          </a:solidFill>
                          <a:latin typeface="+mn-lt"/>
                          <a:ea typeface="Raleway" charset="0"/>
                          <a:cs typeface="Arial" panose="020B0604020202020204" pitchFamily="34" charset="0"/>
                        </a:rPr>
                        <a:t>33.8 (7.1-201.2)</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600" b="1" dirty="0">
                          <a:solidFill>
                            <a:srgbClr val="071D49"/>
                          </a:solidFill>
                          <a:latin typeface="+mn-lt"/>
                          <a:ea typeface="Raleway" charset="0"/>
                          <a:cs typeface="Arial" panose="020B0604020202020204" pitchFamily="34" charset="0"/>
                        </a:rPr>
                        <a:t>35.1 (7.0-160.8)</a:t>
                      </a:r>
                    </a:p>
                  </a:txBody>
                  <a:tcPr marL="72000" marR="36000" marT="43200" marB="4320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10169947"/>
                  </a:ext>
                </a:extLst>
              </a:tr>
            </a:tbl>
          </a:graphicData>
        </a:graphic>
      </p:graphicFrame>
      <p:sp>
        <p:nvSpPr>
          <p:cNvPr id="8" name="Slide Number Placeholder 7">
            <a:extLst>
              <a:ext uri="{FF2B5EF4-FFF2-40B4-BE49-F238E27FC236}">
                <a16:creationId xmlns:a16="http://schemas.microsoft.com/office/drawing/2014/main" id="{7F141CE8-4FA0-46ED-8C8B-397AAA30A304}"/>
              </a:ext>
            </a:extLst>
          </p:cNvPr>
          <p:cNvSpPr>
            <a:spLocks noGrp="1"/>
          </p:cNvSpPr>
          <p:nvPr>
            <p:ph type="sldNum" sz="quarter" idx="4"/>
          </p:nvPr>
        </p:nvSpPr>
        <p:spPr/>
        <p:txBody>
          <a:bodyPr/>
          <a:lstStyle/>
          <a:p>
            <a:fld id="{724AC3FD-09E3-4FF5-A0F9-A72F20D7F301}" type="slidenum">
              <a:rPr lang="en-GB" smtClean="0"/>
              <a:pPr/>
              <a:t>5</a:t>
            </a:fld>
            <a:endParaRPr lang="en-GB" dirty="0"/>
          </a:p>
        </p:txBody>
      </p:sp>
      <p:sp>
        <p:nvSpPr>
          <p:cNvPr id="14" name="Text Placeholder 22">
            <a:extLst>
              <a:ext uri="{FF2B5EF4-FFF2-40B4-BE49-F238E27FC236}">
                <a16:creationId xmlns:a16="http://schemas.microsoft.com/office/drawing/2014/main" id="{DD49E07B-ABD3-47C9-A68B-B7E4FA8AF0F1}"/>
              </a:ext>
            </a:extLst>
          </p:cNvPr>
          <p:cNvSpPr txBox="1">
            <a:spLocks/>
          </p:cNvSpPr>
          <p:nvPr/>
        </p:nvSpPr>
        <p:spPr bwMode="auto">
          <a:xfrm>
            <a:off x="6538913" y="6419850"/>
            <a:ext cx="5203825"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sz="20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r"/>
            <a:r>
              <a:rPr lang="en-US" sz="800" kern="0" dirty="0"/>
              <a:t>Ait-Khaled et al. EACS 2019; Basel, Switzerland. Slides PS7/2.</a:t>
            </a:r>
          </a:p>
        </p:txBody>
      </p:sp>
    </p:spTree>
    <p:extLst>
      <p:ext uri="{BB962C8B-B14F-4D97-AF65-F5344CB8AC3E}">
        <p14:creationId xmlns:p14="http://schemas.microsoft.com/office/powerpoint/2010/main" val="3928973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55235-9844-4D44-88A5-E8FD4EBDDBF4}"/>
              </a:ext>
            </a:extLst>
          </p:cNvPr>
          <p:cNvSpPr>
            <a:spLocks noGrp="1"/>
          </p:cNvSpPr>
          <p:nvPr>
            <p:ph type="title"/>
          </p:nvPr>
        </p:nvSpPr>
        <p:spPr/>
        <p:txBody>
          <a:bodyPr/>
          <a:lstStyle/>
          <a:p>
            <a:r>
              <a:rPr lang="en-US" dirty="0"/>
              <a:t>DTG/3TC Is Non-inferior to TAF-Based Regimens at Week 48</a:t>
            </a:r>
          </a:p>
        </p:txBody>
      </p:sp>
      <p:sp>
        <p:nvSpPr>
          <p:cNvPr id="3" name="Slide Number Placeholder 2">
            <a:extLst>
              <a:ext uri="{FF2B5EF4-FFF2-40B4-BE49-F238E27FC236}">
                <a16:creationId xmlns:a16="http://schemas.microsoft.com/office/drawing/2014/main" id="{8E85FD76-78F5-44B1-8852-CE0D98A0BFFB}"/>
              </a:ext>
            </a:extLst>
          </p:cNvPr>
          <p:cNvSpPr>
            <a:spLocks noGrp="1"/>
          </p:cNvSpPr>
          <p:nvPr>
            <p:ph type="sldNum" sz="quarter" idx="4"/>
          </p:nvPr>
        </p:nvSpPr>
        <p:spPr/>
        <p:txBody>
          <a:bodyPr/>
          <a:lstStyle/>
          <a:p>
            <a:fld id="{724AC3FD-09E3-4FF5-A0F9-A72F20D7F301}" type="slidenum">
              <a:rPr lang="en-GB" smtClean="0"/>
              <a:pPr/>
              <a:t>6</a:t>
            </a:fld>
            <a:endParaRPr lang="en-GB" dirty="0"/>
          </a:p>
        </p:txBody>
      </p:sp>
      <p:sp>
        <p:nvSpPr>
          <p:cNvPr id="4" name="Text Placeholder 3">
            <a:extLst>
              <a:ext uri="{FF2B5EF4-FFF2-40B4-BE49-F238E27FC236}">
                <a16:creationId xmlns:a16="http://schemas.microsoft.com/office/drawing/2014/main" id="{810DAB2D-3EA0-4F6A-B38E-3B9D25257688}"/>
              </a:ext>
            </a:extLst>
          </p:cNvPr>
          <p:cNvSpPr>
            <a:spLocks noGrp="1"/>
          </p:cNvSpPr>
          <p:nvPr>
            <p:ph type="body" sz="quarter" idx="18"/>
          </p:nvPr>
        </p:nvSpPr>
        <p:spPr/>
        <p:txBody>
          <a:bodyPr/>
          <a:lstStyle/>
          <a:p>
            <a:r>
              <a:rPr lang="en-US" altLang="ja-JP" baseline="30000" dirty="0"/>
              <a:t>a</a:t>
            </a:r>
            <a:r>
              <a:rPr lang="en-US" altLang="ja-JP" dirty="0"/>
              <a:t>Primary endpoint (Snapshot virologic non-response, ITT-E). </a:t>
            </a:r>
            <a:r>
              <a:rPr lang="en-US" altLang="ja-JP" baseline="30000" dirty="0"/>
              <a:t>b</a:t>
            </a:r>
            <a:r>
              <a:rPr lang="en-US" altLang="ja-JP" dirty="0"/>
              <a:t>Based on Cochran-Mantel-Haenszel stratified analysis adjusting for </a:t>
            </a:r>
            <a:r>
              <a:rPr lang="en-US" altLang="en-US" dirty="0"/>
              <a:t>baseline third agent class</a:t>
            </a:r>
            <a:r>
              <a:rPr lang="en-US" altLang="ja-JP" dirty="0"/>
              <a:t>.</a:t>
            </a:r>
          </a:p>
        </p:txBody>
      </p:sp>
      <p:grpSp>
        <p:nvGrpSpPr>
          <p:cNvPr id="28" name="Group 27">
            <a:extLst>
              <a:ext uri="{FF2B5EF4-FFF2-40B4-BE49-F238E27FC236}">
                <a16:creationId xmlns:a16="http://schemas.microsoft.com/office/drawing/2014/main" id="{58A46F1B-1F8D-48E0-92E8-EC50CC577634}"/>
              </a:ext>
            </a:extLst>
          </p:cNvPr>
          <p:cNvGrpSpPr/>
          <p:nvPr/>
        </p:nvGrpSpPr>
        <p:grpSpPr>
          <a:xfrm>
            <a:off x="711200" y="1497980"/>
            <a:ext cx="6176139" cy="3103494"/>
            <a:chOff x="561208" y="1874754"/>
            <a:chExt cx="6176139" cy="3103494"/>
          </a:xfrm>
        </p:grpSpPr>
        <p:graphicFrame>
          <p:nvGraphicFramePr>
            <p:cNvPr id="5" name="Chart 10">
              <a:extLst>
                <a:ext uri="{FF2B5EF4-FFF2-40B4-BE49-F238E27FC236}">
                  <a16:creationId xmlns:a16="http://schemas.microsoft.com/office/drawing/2014/main" id="{D7EA8619-A7BF-4109-A171-5B97716DCAB2}"/>
                </a:ext>
              </a:extLst>
            </p:cNvPr>
            <p:cNvGraphicFramePr>
              <a:graphicFrameLocks/>
            </p:cNvGraphicFramePr>
            <p:nvPr>
              <p:extLst>
                <p:ext uri="{D42A27DB-BD31-4B8C-83A1-F6EECF244321}">
                  <p14:modId xmlns:p14="http://schemas.microsoft.com/office/powerpoint/2010/main" val="1823498662"/>
                </p:ext>
              </p:extLst>
            </p:nvPr>
          </p:nvGraphicFramePr>
          <p:xfrm>
            <a:off x="561208" y="1874754"/>
            <a:ext cx="6176139" cy="3103494"/>
          </p:xfrm>
          <a:graphic>
            <a:graphicData uri="http://schemas.openxmlformats.org/drawingml/2006/chart">
              <c:chart xmlns:c="http://schemas.openxmlformats.org/drawingml/2006/chart" xmlns:r="http://schemas.openxmlformats.org/officeDocument/2006/relationships" r:id="rId3"/>
            </a:graphicData>
          </a:graphic>
        </p:graphicFrame>
        <p:sp>
          <p:nvSpPr>
            <p:cNvPr id="18" name="TextBox 17">
              <a:extLst>
                <a:ext uri="{FF2B5EF4-FFF2-40B4-BE49-F238E27FC236}">
                  <a16:creationId xmlns:a16="http://schemas.microsoft.com/office/drawing/2014/main" id="{6EB7C479-2EE5-4FC9-AD48-E3B671384429}"/>
                </a:ext>
              </a:extLst>
            </p:cNvPr>
            <p:cNvSpPr txBox="1"/>
            <p:nvPr/>
          </p:nvSpPr>
          <p:spPr>
            <a:xfrm>
              <a:off x="2887686" y="4737887"/>
              <a:ext cx="191174" cy="164148"/>
            </a:xfrm>
            <a:prstGeom prst="rect">
              <a:avLst/>
            </a:prstGeom>
            <a:noFill/>
          </p:spPr>
          <p:txBody>
            <a:bodyPr wrap="square" lIns="0" tIns="0" rIns="0" bIns="0" rtlCol="0">
              <a:spAutoFit/>
            </a:bodyPr>
            <a:lstStyle/>
            <a:p>
              <a:pPr algn="ctr" eaLnBrk="0" fontAlgn="base" hangingPunct="0">
                <a:spcBef>
                  <a:spcPct val="0"/>
                </a:spcBef>
                <a:spcAft>
                  <a:spcPct val="0"/>
                </a:spcAft>
              </a:pPr>
              <a:r>
                <a:rPr lang="en-US" sz="1600" baseline="30000" dirty="0">
                  <a:solidFill>
                    <a:srgbClr val="071D49"/>
                  </a:solidFill>
                  <a:latin typeface="Arial" panose="020B0604020202020204" pitchFamily="34" charset="0"/>
                  <a:cs typeface="Arial" panose="020B0604020202020204" pitchFamily="34" charset="0"/>
                </a:rPr>
                <a:t>a</a:t>
              </a:r>
            </a:p>
          </p:txBody>
        </p:sp>
      </p:grpSp>
      <p:sp>
        <p:nvSpPr>
          <p:cNvPr id="27" name="Content Placeholder 1">
            <a:extLst>
              <a:ext uri="{FF2B5EF4-FFF2-40B4-BE49-F238E27FC236}">
                <a16:creationId xmlns:a16="http://schemas.microsoft.com/office/drawing/2014/main" id="{781195CE-E720-4B6B-8045-CF80DEA5CEA7}"/>
              </a:ext>
            </a:extLst>
          </p:cNvPr>
          <p:cNvSpPr txBox="1">
            <a:spLocks/>
          </p:cNvSpPr>
          <p:nvPr/>
        </p:nvSpPr>
        <p:spPr>
          <a:xfrm>
            <a:off x="623528" y="4953000"/>
            <a:ext cx="11144251" cy="914400"/>
          </a:xfrm>
          <a:prstGeom prst="rect">
            <a:avLst/>
          </a:prstGeom>
        </p:spPr>
        <p:txBody>
          <a:bodyPr/>
          <a:lstStyle>
            <a:lvl1pPr marL="0" indent="0" algn="l" rtl="0" eaLnBrk="0" fontAlgn="base" hangingPunct="0">
              <a:spcBef>
                <a:spcPts val="800"/>
              </a:spcBef>
              <a:spcAft>
                <a:spcPts val="0"/>
              </a:spcAft>
              <a:buClr>
                <a:srgbClr val="E31836"/>
              </a:buClr>
              <a:buSzPct val="115000"/>
              <a:buFont typeface="Arial" panose="020B0604020202020204" pitchFamily="34" charset="0"/>
              <a:buNone/>
              <a:defRPr sz="20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ts val="400"/>
              </a:spcBef>
              <a:spcAft>
                <a:spcPts val="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ts val="400"/>
              </a:spcBef>
              <a:spcAft>
                <a:spcPts val="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ts val="400"/>
              </a:spcBef>
              <a:spcAft>
                <a:spcPts val="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marL="285750" indent="-285750">
              <a:buFont typeface="Arial" panose="020B0604020202020204" pitchFamily="34" charset="0"/>
              <a:buChar char="•"/>
            </a:pPr>
            <a:r>
              <a:rPr lang="en-GB" sz="1600" kern="0" dirty="0"/>
              <a:t>In the per-protocol population, 0/352 participants in the DTG/3TC group and 2/358 participants in the TAF-based regimen group had HIV-1 RNA ≥50 c/mL at Week 48 (adjusted difference, −0.6; 95% CI, −1.3 to 0.2)</a:t>
            </a:r>
            <a:r>
              <a:rPr lang="en-GB" sz="1600" kern="0" baseline="30000" dirty="0"/>
              <a:t>b</a:t>
            </a:r>
          </a:p>
        </p:txBody>
      </p:sp>
      <p:sp>
        <p:nvSpPr>
          <p:cNvPr id="29" name="Text Placeholder 22">
            <a:extLst>
              <a:ext uri="{FF2B5EF4-FFF2-40B4-BE49-F238E27FC236}">
                <a16:creationId xmlns:a16="http://schemas.microsoft.com/office/drawing/2014/main" id="{9ACF89B4-141F-4B0F-A1A0-A696DBBEABA0}"/>
              </a:ext>
            </a:extLst>
          </p:cNvPr>
          <p:cNvSpPr txBox="1">
            <a:spLocks/>
          </p:cNvSpPr>
          <p:nvPr/>
        </p:nvSpPr>
        <p:spPr bwMode="auto">
          <a:xfrm>
            <a:off x="6538913" y="6419850"/>
            <a:ext cx="5203825"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sz="20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r"/>
            <a:r>
              <a:rPr lang="en-US" sz="800" kern="0" dirty="0"/>
              <a:t>Ait-Khaled et al. EACS 2019; Basel, Switzerland. Slides PS7/2.</a:t>
            </a:r>
          </a:p>
        </p:txBody>
      </p:sp>
      <p:sp>
        <p:nvSpPr>
          <p:cNvPr id="10" name="Rectangle 9">
            <a:extLst>
              <a:ext uri="{FF2B5EF4-FFF2-40B4-BE49-F238E27FC236}">
                <a16:creationId xmlns:a16="http://schemas.microsoft.com/office/drawing/2014/main" id="{689A7023-5925-440A-9A56-A5A19984D0CE}"/>
              </a:ext>
            </a:extLst>
          </p:cNvPr>
          <p:cNvSpPr/>
          <p:nvPr/>
        </p:nvSpPr>
        <p:spPr>
          <a:xfrm>
            <a:off x="6957050" y="1378140"/>
            <a:ext cx="4683756" cy="311214"/>
          </a:xfrm>
          <a:prstGeom prst="rect">
            <a:avLst/>
          </a:prstGeom>
          <a:solidFill>
            <a:srgbClr val="002F5F"/>
          </a:solidFill>
          <a:ln w="25400" cap="flat" cmpd="sng" algn="ctr">
            <a:noFill/>
            <a:prstDash val="solid"/>
          </a:ln>
          <a:effectLst/>
        </p:spPr>
        <p:txBody>
          <a:bodyPr tIns="90000" bIns="90000" anchor="ctr"/>
          <a:lstStyle/>
          <a:p>
            <a:pPr marL="0" lvl="1" algn="ctr" eaLnBrk="0" fontAlgn="base" hangingPunct="0">
              <a:spcBef>
                <a:spcPct val="0"/>
              </a:spcBef>
              <a:spcAft>
                <a:spcPct val="0"/>
              </a:spcAft>
              <a:defRPr/>
            </a:pPr>
            <a:r>
              <a:rPr lang="en-GB" sz="1400" b="1" kern="0" dirty="0">
                <a:solidFill>
                  <a:prstClr val="white"/>
                </a:solidFill>
                <a:latin typeface="Arial" panose="020B0604020202020204" pitchFamily="34" charset="0"/>
                <a:cs typeface="Arial" panose="020B0604020202020204" pitchFamily="34" charset="0"/>
              </a:rPr>
              <a:t>Adjusted treatment difference (95% CI)</a:t>
            </a:r>
            <a:r>
              <a:rPr lang="en-GB" sz="1400" b="1" kern="0" baseline="30000" dirty="0">
                <a:solidFill>
                  <a:prstClr val="white"/>
                </a:solidFill>
                <a:latin typeface="Arial" panose="020B0604020202020204" pitchFamily="34" charset="0"/>
                <a:cs typeface="Arial" panose="020B0604020202020204" pitchFamily="34" charset="0"/>
              </a:rPr>
              <a:t>b</a:t>
            </a:r>
          </a:p>
        </p:txBody>
      </p:sp>
      <p:graphicFrame>
        <p:nvGraphicFramePr>
          <p:cNvPr id="11" name="Chart 10">
            <a:extLst>
              <a:ext uri="{FF2B5EF4-FFF2-40B4-BE49-F238E27FC236}">
                <a16:creationId xmlns:a16="http://schemas.microsoft.com/office/drawing/2014/main" id="{5F8DC134-FEB2-4226-B304-9F06FBEC7D74}"/>
              </a:ext>
            </a:extLst>
          </p:cNvPr>
          <p:cNvGraphicFramePr/>
          <p:nvPr>
            <p:extLst>
              <p:ext uri="{D42A27DB-BD31-4B8C-83A1-F6EECF244321}">
                <p14:modId xmlns:p14="http://schemas.microsoft.com/office/powerpoint/2010/main" val="2664552145"/>
              </p:ext>
            </p:extLst>
          </p:nvPr>
        </p:nvGraphicFramePr>
        <p:xfrm>
          <a:off x="6760769" y="2017384"/>
          <a:ext cx="3985971" cy="2299725"/>
        </p:xfrm>
        <a:graphic>
          <a:graphicData uri="http://schemas.openxmlformats.org/drawingml/2006/chart">
            <c:chart xmlns:c="http://schemas.openxmlformats.org/drawingml/2006/chart" xmlns:r="http://schemas.openxmlformats.org/officeDocument/2006/relationships" r:id="rId4"/>
          </a:graphicData>
        </a:graphic>
      </p:graphicFrame>
      <p:cxnSp>
        <p:nvCxnSpPr>
          <p:cNvPr id="12" name="Straight Connector 11">
            <a:extLst>
              <a:ext uri="{FF2B5EF4-FFF2-40B4-BE49-F238E27FC236}">
                <a16:creationId xmlns:a16="http://schemas.microsoft.com/office/drawing/2014/main" id="{56725803-7F6E-41C4-83CF-C7638375EE54}"/>
              </a:ext>
            </a:extLst>
          </p:cNvPr>
          <p:cNvCxnSpPr>
            <a:cxnSpLocks/>
          </p:cNvCxnSpPr>
          <p:nvPr/>
        </p:nvCxnSpPr>
        <p:spPr bwMode="auto">
          <a:xfrm>
            <a:off x="9744256" y="2176699"/>
            <a:ext cx="0" cy="1778978"/>
          </a:xfrm>
          <a:prstGeom prst="line">
            <a:avLst/>
          </a:prstGeom>
          <a:noFill/>
          <a:ln w="15875" cap="flat" cmpd="sng" algn="ctr">
            <a:solidFill>
              <a:schemeClr val="accent2"/>
            </a:solidFill>
            <a:prstDash val="sysDash"/>
          </a:ln>
          <a:effectLst/>
        </p:spPr>
      </p:cxnSp>
      <p:sp>
        <p:nvSpPr>
          <p:cNvPr id="13" name="Down Arrow 11">
            <a:extLst>
              <a:ext uri="{FF2B5EF4-FFF2-40B4-BE49-F238E27FC236}">
                <a16:creationId xmlns:a16="http://schemas.microsoft.com/office/drawing/2014/main" id="{B5EA4DDA-4B7B-4838-93BD-433D853EB95D}"/>
              </a:ext>
            </a:extLst>
          </p:cNvPr>
          <p:cNvSpPr/>
          <p:nvPr/>
        </p:nvSpPr>
        <p:spPr>
          <a:xfrm rot="5400000">
            <a:off x="7927149" y="1173202"/>
            <a:ext cx="414952" cy="1606691"/>
          </a:xfrm>
          <a:prstGeom prst="downArrow">
            <a:avLst/>
          </a:prstGeom>
          <a:solidFill>
            <a:srgbClr val="002F5F"/>
          </a:solidFill>
          <a:ln w="25400" cap="flat" cmpd="sng" algn="ctr">
            <a:noFill/>
            <a:prstDash val="solid"/>
          </a:ln>
          <a:effectLst/>
        </p:spPr>
        <p:txBody>
          <a:bodyPr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250" b="0" i="0" u="none" strike="noStrike" kern="0" cap="none" spc="0" normalizeH="0" baseline="0" noProof="0" dirty="0">
              <a:ln>
                <a:noFill/>
              </a:ln>
              <a:solidFill>
                <a:prstClr val="white"/>
              </a:solidFill>
              <a:effectLst/>
              <a:uLnTx/>
              <a:uFillTx/>
              <a:latin typeface="Calibri"/>
              <a:cs typeface="Arial" panose="020B0604020202020204" pitchFamily="34" charset="0"/>
            </a:endParaRPr>
          </a:p>
        </p:txBody>
      </p:sp>
      <p:sp>
        <p:nvSpPr>
          <p:cNvPr id="14" name="Down Arrow 10">
            <a:extLst>
              <a:ext uri="{FF2B5EF4-FFF2-40B4-BE49-F238E27FC236}">
                <a16:creationId xmlns:a16="http://schemas.microsoft.com/office/drawing/2014/main" id="{D0B5A82A-B964-4B70-93E6-EFD6F490EEF4}"/>
              </a:ext>
            </a:extLst>
          </p:cNvPr>
          <p:cNvSpPr/>
          <p:nvPr/>
        </p:nvSpPr>
        <p:spPr>
          <a:xfrm rot="16200000">
            <a:off x="9552642" y="1152809"/>
            <a:ext cx="414952" cy="1644293"/>
          </a:xfrm>
          <a:prstGeom prst="downArrow">
            <a:avLst/>
          </a:prstGeom>
          <a:solidFill>
            <a:srgbClr val="FF6600"/>
          </a:solidFill>
          <a:ln w="25400" cap="flat" cmpd="sng" algn="ctr">
            <a:noFill/>
            <a:prstDash val="solid"/>
          </a:ln>
          <a:effectLst/>
        </p:spPr>
        <p:txBody>
          <a:bodyPr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250" b="0" i="0" u="none" strike="noStrike" kern="0" cap="none" spc="0" normalizeH="0" baseline="0" noProof="0" dirty="0">
              <a:ln>
                <a:noFill/>
              </a:ln>
              <a:solidFill>
                <a:prstClr val="white"/>
              </a:solidFill>
              <a:effectLst/>
              <a:uLnTx/>
              <a:uFillTx/>
              <a:latin typeface="Calibri"/>
              <a:cs typeface="Arial" panose="020B0604020202020204" pitchFamily="34" charset="0"/>
            </a:endParaRPr>
          </a:p>
        </p:txBody>
      </p:sp>
      <p:sp>
        <p:nvSpPr>
          <p:cNvPr id="15" name="TextBox 24">
            <a:extLst>
              <a:ext uri="{FF2B5EF4-FFF2-40B4-BE49-F238E27FC236}">
                <a16:creationId xmlns:a16="http://schemas.microsoft.com/office/drawing/2014/main" id="{6A5AA1BE-6F87-43A4-A327-D2B1AB135B69}"/>
              </a:ext>
            </a:extLst>
          </p:cNvPr>
          <p:cNvSpPr txBox="1">
            <a:spLocks noChangeArrowheads="1"/>
          </p:cNvSpPr>
          <p:nvPr/>
        </p:nvSpPr>
        <p:spPr bwMode="auto">
          <a:xfrm>
            <a:off x="8641873" y="1832544"/>
            <a:ext cx="22547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0" fontAlgn="base" hangingPunct="0">
              <a:spcBef>
                <a:spcPct val="0"/>
              </a:spcBef>
            </a:pPr>
            <a:r>
              <a:rPr lang="en-GB" sz="1200" b="1" dirty="0">
                <a:solidFill>
                  <a:srgbClr val="FFFFFF"/>
                </a:solidFill>
                <a:latin typeface="Arial" panose="020B0604020202020204" pitchFamily="34" charset="0"/>
                <a:cs typeface="Arial" panose="020B0604020202020204" pitchFamily="34" charset="0"/>
              </a:rPr>
              <a:t>TAF-based regimens</a:t>
            </a:r>
          </a:p>
        </p:txBody>
      </p:sp>
      <p:sp>
        <p:nvSpPr>
          <p:cNvPr id="17" name="TextBox 26">
            <a:extLst>
              <a:ext uri="{FF2B5EF4-FFF2-40B4-BE49-F238E27FC236}">
                <a16:creationId xmlns:a16="http://schemas.microsoft.com/office/drawing/2014/main" id="{E11488FB-0AD1-4CE2-899C-6E882A8DCE7F}"/>
              </a:ext>
            </a:extLst>
          </p:cNvPr>
          <p:cNvSpPr txBox="1">
            <a:spLocks noChangeArrowheads="1"/>
          </p:cNvSpPr>
          <p:nvPr/>
        </p:nvSpPr>
        <p:spPr bwMode="auto">
          <a:xfrm>
            <a:off x="7598301" y="1839510"/>
            <a:ext cx="13504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0" fontAlgn="base" hangingPunct="0">
              <a:spcBef>
                <a:spcPct val="0"/>
              </a:spcBef>
              <a:spcAft>
                <a:spcPct val="0"/>
              </a:spcAft>
              <a:defRPr/>
            </a:pPr>
            <a:r>
              <a:rPr lang="en-US" altLang="en-US" sz="1200" b="1" kern="0" dirty="0">
                <a:solidFill>
                  <a:prstClr val="white"/>
                </a:solidFill>
                <a:latin typeface="Arial" panose="020B0604020202020204" pitchFamily="34" charset="0"/>
                <a:cs typeface="Arial" panose="020B0604020202020204" pitchFamily="34" charset="0"/>
              </a:rPr>
              <a:t>DTG/3TC </a:t>
            </a:r>
          </a:p>
        </p:txBody>
      </p:sp>
      <p:sp>
        <p:nvSpPr>
          <p:cNvPr id="19" name="TextBox 18">
            <a:extLst>
              <a:ext uri="{FF2B5EF4-FFF2-40B4-BE49-F238E27FC236}">
                <a16:creationId xmlns:a16="http://schemas.microsoft.com/office/drawing/2014/main" id="{AE7D5CF6-8602-4762-9505-72A0AC634FFA}"/>
              </a:ext>
            </a:extLst>
          </p:cNvPr>
          <p:cNvSpPr txBox="1"/>
          <p:nvPr/>
        </p:nvSpPr>
        <p:spPr>
          <a:xfrm>
            <a:off x="9848008" y="2754431"/>
            <a:ext cx="861151" cy="646331"/>
          </a:xfrm>
          <a:prstGeom prst="rect">
            <a:avLst/>
          </a:prstGeom>
          <a:noFill/>
        </p:spPr>
        <p:txBody>
          <a:bodyPr wrap="square" lIns="0" tIns="0" rIns="0" bIns="0" rtlCol="0">
            <a:spAutoFit/>
          </a:bodyPr>
          <a:lstStyle/>
          <a:p>
            <a:pPr eaLnBrk="0" fontAlgn="base" hangingPunct="0">
              <a:spcBef>
                <a:spcPct val="0"/>
              </a:spcBef>
              <a:spcAft>
                <a:spcPct val="0"/>
              </a:spcAft>
            </a:pPr>
            <a:r>
              <a:rPr lang="en-US" sz="1400" dirty="0">
                <a:solidFill>
                  <a:schemeClr val="accent2"/>
                </a:solidFill>
                <a:latin typeface="Arial" panose="020B0604020202020204" pitchFamily="34" charset="0"/>
                <a:cs typeface="Arial" panose="020B0604020202020204" pitchFamily="34" charset="0"/>
              </a:rPr>
              <a:t>4% non-inferiority margin</a:t>
            </a:r>
          </a:p>
        </p:txBody>
      </p:sp>
      <p:sp>
        <p:nvSpPr>
          <p:cNvPr id="20" name="Content Placeholder 1">
            <a:extLst>
              <a:ext uri="{FF2B5EF4-FFF2-40B4-BE49-F238E27FC236}">
                <a16:creationId xmlns:a16="http://schemas.microsoft.com/office/drawing/2014/main" id="{B5DCAE7A-5462-4E8B-AE37-D3A13FDC09A5}"/>
              </a:ext>
            </a:extLst>
          </p:cNvPr>
          <p:cNvSpPr txBox="1">
            <a:spLocks/>
          </p:cNvSpPr>
          <p:nvPr/>
        </p:nvSpPr>
        <p:spPr>
          <a:xfrm>
            <a:off x="7314980" y="4318702"/>
            <a:ext cx="3394179" cy="288299"/>
          </a:xfrm>
          <a:prstGeom prst="rect">
            <a:avLst/>
          </a:prstGeom>
        </p:spPr>
        <p:txBody>
          <a:bodyPr/>
          <a:lstStyle>
            <a:lvl1pPr marL="190500" indent="-190500" algn="l" rtl="0" eaLnBrk="0" fontAlgn="base" hangingPunct="0">
              <a:spcBef>
                <a:spcPct val="0"/>
              </a:spcBef>
              <a:spcAft>
                <a:spcPts val="500"/>
              </a:spcAft>
              <a:buClr>
                <a:srgbClr val="E31836"/>
              </a:buClr>
              <a:buSzPct val="115000"/>
              <a:buFont typeface="Arial" charset="0"/>
              <a:buChar char="•"/>
              <a:defRPr sz="2200">
                <a:solidFill>
                  <a:schemeClr val="tx1"/>
                </a:solidFill>
                <a:latin typeface="Arial" panose="020B0604020202020204" pitchFamily="34" charset="0"/>
                <a:ea typeface="+mn-ea"/>
                <a:cs typeface="Arial" panose="020B0604020202020204" pitchFamily="34" charset="0"/>
              </a:defRPr>
            </a:lvl1pPr>
            <a:lvl2pPr marL="473075" indent="-257175" algn="l" rtl="0" eaLnBrk="0" fontAlgn="base" hangingPunct="0">
              <a:spcBef>
                <a:spcPct val="0"/>
              </a:spcBef>
              <a:spcAft>
                <a:spcPts val="300"/>
              </a:spcAft>
              <a:buClr>
                <a:srgbClr val="E31836"/>
              </a:buClr>
              <a:buSzPct val="115000"/>
              <a:buFont typeface="Arial" charset="0"/>
              <a:buChar char="–"/>
              <a:defRPr sz="2000">
                <a:solidFill>
                  <a:schemeClr val="tx1"/>
                </a:solidFill>
                <a:latin typeface="Arial" panose="020B0604020202020204" pitchFamily="34" charset="0"/>
                <a:cs typeface="Arial" panose="020B0604020202020204" pitchFamily="34" charset="0"/>
              </a:defRPr>
            </a:lvl2pPr>
            <a:lvl3pPr marL="639763" indent="-158750" algn="l" rtl="0" eaLnBrk="0" fontAlgn="base" hangingPunct="0">
              <a:spcBef>
                <a:spcPct val="0"/>
              </a:spcBef>
              <a:spcAft>
                <a:spcPts val="300"/>
              </a:spcAft>
              <a:buClr>
                <a:srgbClr val="E31836"/>
              </a:buClr>
              <a:buSzPct val="115000"/>
              <a:buFont typeface="Arial" charset="0"/>
              <a:buChar char="•"/>
              <a:defRPr lang="en-US" dirty="0">
                <a:solidFill>
                  <a:schemeClr val="tx1"/>
                </a:solidFill>
                <a:latin typeface="Arial" panose="020B0604020202020204" pitchFamily="34" charset="0"/>
                <a:cs typeface="Arial" panose="020B0604020202020204" pitchFamily="34" charset="0"/>
              </a:defRPr>
            </a:lvl3pPr>
            <a:lvl4pPr marL="798513" indent="-142875" algn="l" rtl="0" eaLnBrk="0" fontAlgn="base" hangingPunct="0">
              <a:spcBef>
                <a:spcPct val="0"/>
              </a:spcBef>
              <a:spcAft>
                <a:spcPts val="300"/>
              </a:spcAft>
              <a:buClr>
                <a:srgbClr val="E31836"/>
              </a:buClr>
              <a:buSzPct val="115000"/>
              <a:buFont typeface="Arial" charset="0"/>
              <a:buChar char="-"/>
              <a:defRPr lang="en-US" sz="1600" dirty="0">
                <a:solidFill>
                  <a:schemeClr val="tx1"/>
                </a:solidFill>
                <a:latin typeface="Arial" panose="020B0604020202020204" pitchFamily="34" charset="0"/>
                <a:cs typeface="Arial" panose="020B0604020202020204" pitchFamily="34" charset="0"/>
              </a:defRPr>
            </a:lvl4pPr>
            <a:lvl5pPr marL="922338" indent="-114300" algn="l" defTabSz="923925" rtl="0" eaLnBrk="0" fontAlgn="base" hangingPunct="0">
              <a:spcBef>
                <a:spcPct val="0"/>
              </a:spcBef>
              <a:spcAft>
                <a:spcPts val="300"/>
              </a:spcAft>
              <a:buClr>
                <a:srgbClr val="E31836"/>
              </a:buClr>
              <a:buSzPct val="115000"/>
              <a:buFont typeface="Arial" charset="0"/>
              <a:buChar char="•"/>
              <a:defRPr lang="en-GB" sz="1400" dirty="0">
                <a:solidFill>
                  <a:schemeClr val="tx1"/>
                </a:solidFill>
                <a:latin typeface="Arial" panose="020B0604020202020204" pitchFamily="34" charset="0"/>
                <a:cs typeface="Arial" panose="020B0604020202020204" pitchFamily="34" charset="0"/>
              </a:defRPr>
            </a:lvl5pPr>
            <a:lvl6pPr marL="668338" indent="0" algn="l" rtl="0" eaLnBrk="1" fontAlgn="base" hangingPunct="1">
              <a:spcBef>
                <a:spcPct val="20000"/>
              </a:spcBef>
              <a:spcAft>
                <a:spcPct val="0"/>
              </a:spcAft>
              <a:buClr>
                <a:srgbClr val="B61229"/>
              </a:buClr>
              <a:buSzPct val="115000"/>
              <a:buFont typeface="Arial" charset="0"/>
              <a:buNone/>
              <a:defRPr sz="1000">
                <a:solidFill>
                  <a:schemeClr val="bg2"/>
                </a:solidFill>
                <a:latin typeface="+mn-lt"/>
                <a:cs typeface="+mn-cs"/>
              </a:defRPr>
            </a:lvl6pPr>
            <a:lvl7pPr marL="14478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7pPr>
            <a:lvl8pPr marL="19050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8pPr>
            <a:lvl9pPr marL="2362200" indent="-188913" algn="l" rtl="0" eaLnBrk="1" fontAlgn="base" hangingPunct="1">
              <a:spcBef>
                <a:spcPct val="20000"/>
              </a:spcBef>
              <a:spcAft>
                <a:spcPct val="0"/>
              </a:spcAft>
              <a:buClr>
                <a:srgbClr val="B61229"/>
              </a:buClr>
              <a:buSzPct val="115000"/>
              <a:buFont typeface="Arial" charset="0"/>
              <a:buChar char="•"/>
              <a:defRPr sz="1000">
                <a:solidFill>
                  <a:schemeClr val="bg2"/>
                </a:solidFill>
                <a:latin typeface="+mn-lt"/>
                <a:cs typeface="+mn-cs"/>
              </a:defRPr>
            </a:lvl9pPr>
          </a:lstStyle>
          <a:p>
            <a:pPr marL="0" marR="0" lvl="0" indent="0" algn="ctr" defTabSz="914400" rtl="0" eaLnBrk="0" fontAlgn="base" latinLnBrk="0" hangingPunct="0">
              <a:lnSpc>
                <a:spcPct val="100000"/>
              </a:lnSpc>
              <a:spcBef>
                <a:spcPct val="0"/>
              </a:spcBef>
              <a:spcAft>
                <a:spcPts val="500"/>
              </a:spcAft>
              <a:buClr>
                <a:srgbClr val="C00000"/>
              </a:buClr>
              <a:buSzPct val="115000"/>
              <a:buFont typeface="Arial" charset="0"/>
              <a:buNone/>
              <a:tabLst/>
              <a:defRPr/>
            </a:pPr>
            <a:r>
              <a:rPr kumimoji="0" lang="en-GB" sz="1600" b="0" i="0" u="none" strike="noStrike" kern="0" cap="none" spc="0" normalizeH="0" baseline="0" noProof="0" dirty="0">
                <a:ln>
                  <a:noFill/>
                </a:ln>
                <a:solidFill>
                  <a:schemeClr val="accent2"/>
                </a:solidFill>
                <a:effectLst/>
                <a:uLnTx/>
                <a:uFillTx/>
                <a:latin typeface="Arial" panose="020B0604020202020204" pitchFamily="34" charset="0"/>
                <a:ea typeface="+mn-ea"/>
                <a:cs typeface="Arial" panose="020B0604020202020204" pitchFamily="34" charset="0"/>
              </a:rPr>
              <a:t>Difference, %</a:t>
            </a:r>
            <a:endParaRPr kumimoji="0" lang="en-US" sz="1600" b="0" i="0" u="none" strike="noStrike" kern="0" cap="none" spc="0" normalizeH="0" baseline="0" noProof="0" dirty="0">
              <a:ln>
                <a:noFill/>
              </a:ln>
              <a:solidFill>
                <a:schemeClr val="accent2"/>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52686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64ECC-54A4-498C-9128-B0CC95FFB301}"/>
              </a:ext>
            </a:extLst>
          </p:cNvPr>
          <p:cNvSpPr>
            <a:spLocks noGrp="1"/>
          </p:cNvSpPr>
          <p:nvPr>
            <p:ph type="title"/>
          </p:nvPr>
        </p:nvSpPr>
        <p:spPr/>
        <p:txBody>
          <a:bodyPr/>
          <a:lstStyle/>
          <a:p>
            <a:r>
              <a:rPr lang="en-US" dirty="0"/>
              <a:t>DTG/3TC Is Non-inferior to TAF-Based Regimens at Week 48</a:t>
            </a:r>
          </a:p>
        </p:txBody>
      </p:sp>
      <p:sp>
        <p:nvSpPr>
          <p:cNvPr id="3" name="Slide Number Placeholder 2">
            <a:extLst>
              <a:ext uri="{FF2B5EF4-FFF2-40B4-BE49-F238E27FC236}">
                <a16:creationId xmlns:a16="http://schemas.microsoft.com/office/drawing/2014/main" id="{F15AEA54-540E-40DE-BBF4-3440BD4C10BC}"/>
              </a:ext>
            </a:extLst>
          </p:cNvPr>
          <p:cNvSpPr>
            <a:spLocks noGrp="1"/>
          </p:cNvSpPr>
          <p:nvPr>
            <p:ph type="sldNum" sz="quarter" idx="4"/>
          </p:nvPr>
        </p:nvSpPr>
        <p:spPr/>
        <p:txBody>
          <a:bodyPr/>
          <a:lstStyle/>
          <a:p>
            <a:fld id="{724AC3FD-09E3-4FF5-A0F9-A72F20D7F301}" type="slidenum">
              <a:rPr lang="en-GB" smtClean="0"/>
              <a:pPr/>
              <a:t>7</a:t>
            </a:fld>
            <a:endParaRPr lang="en-GB" dirty="0"/>
          </a:p>
        </p:txBody>
      </p:sp>
      <p:sp>
        <p:nvSpPr>
          <p:cNvPr id="4" name="Text Placeholder 3">
            <a:extLst>
              <a:ext uri="{FF2B5EF4-FFF2-40B4-BE49-F238E27FC236}">
                <a16:creationId xmlns:a16="http://schemas.microsoft.com/office/drawing/2014/main" id="{37989279-96E8-4EB9-9DE4-B9A7977D0255}"/>
              </a:ext>
            </a:extLst>
          </p:cNvPr>
          <p:cNvSpPr>
            <a:spLocks noGrp="1"/>
          </p:cNvSpPr>
          <p:nvPr>
            <p:ph type="body" sz="quarter" idx="18"/>
          </p:nvPr>
        </p:nvSpPr>
        <p:spPr/>
        <p:txBody>
          <a:bodyPr/>
          <a:lstStyle/>
          <a:p>
            <a:r>
              <a:rPr lang="en-US" baseline="30000" dirty="0"/>
              <a:t>a</a:t>
            </a:r>
            <a:r>
              <a:rPr lang="en-US" dirty="0"/>
              <a:t>One fatal AE occurred in the DTG/3TC group (homicide unrelated to study drug).</a:t>
            </a:r>
            <a:endParaRPr lang="en-US" baseline="30000" dirty="0"/>
          </a:p>
        </p:txBody>
      </p:sp>
      <p:sp>
        <p:nvSpPr>
          <p:cNvPr id="5" name="Text Placeholder 22">
            <a:extLst>
              <a:ext uri="{FF2B5EF4-FFF2-40B4-BE49-F238E27FC236}">
                <a16:creationId xmlns:a16="http://schemas.microsoft.com/office/drawing/2014/main" id="{6B3A535F-C5C1-4846-8D18-C1F596A69842}"/>
              </a:ext>
            </a:extLst>
          </p:cNvPr>
          <p:cNvSpPr txBox="1">
            <a:spLocks/>
          </p:cNvSpPr>
          <p:nvPr/>
        </p:nvSpPr>
        <p:spPr bwMode="auto">
          <a:xfrm>
            <a:off x="6538913" y="6419850"/>
            <a:ext cx="5203825"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sz="20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r"/>
            <a:r>
              <a:rPr lang="en-US" sz="800" kern="0" dirty="0"/>
              <a:t>Ait-Khaled et al. EACS 2019; Basel, Switzerland. Slides PS7/2.</a:t>
            </a:r>
          </a:p>
        </p:txBody>
      </p:sp>
      <p:graphicFrame>
        <p:nvGraphicFramePr>
          <p:cNvPr id="6" name="Table 5">
            <a:extLst>
              <a:ext uri="{FF2B5EF4-FFF2-40B4-BE49-F238E27FC236}">
                <a16:creationId xmlns:a16="http://schemas.microsoft.com/office/drawing/2014/main" id="{D09075A7-5500-4D2F-88EF-1175E17F3D0A}"/>
              </a:ext>
            </a:extLst>
          </p:cNvPr>
          <p:cNvGraphicFramePr>
            <a:graphicFrameLocks noGrp="1"/>
          </p:cNvGraphicFramePr>
          <p:nvPr>
            <p:extLst>
              <p:ext uri="{D42A27DB-BD31-4B8C-83A1-F6EECF244321}">
                <p14:modId xmlns:p14="http://schemas.microsoft.com/office/powerpoint/2010/main" val="2539374570"/>
              </p:ext>
            </p:extLst>
          </p:nvPr>
        </p:nvGraphicFramePr>
        <p:xfrm>
          <a:off x="688181" y="1388943"/>
          <a:ext cx="10815639" cy="3596640"/>
        </p:xfrm>
        <a:graphic>
          <a:graphicData uri="http://schemas.openxmlformats.org/drawingml/2006/table">
            <a:tbl>
              <a:tblPr/>
              <a:tblGrid>
                <a:gridCol w="6466927">
                  <a:extLst>
                    <a:ext uri="{9D8B030D-6E8A-4147-A177-3AD203B41FA5}">
                      <a16:colId xmlns:a16="http://schemas.microsoft.com/office/drawing/2014/main" val="20000"/>
                    </a:ext>
                  </a:extLst>
                </a:gridCol>
                <a:gridCol w="2174356">
                  <a:extLst>
                    <a:ext uri="{9D8B030D-6E8A-4147-A177-3AD203B41FA5}">
                      <a16:colId xmlns:a16="http://schemas.microsoft.com/office/drawing/2014/main" val="20001"/>
                    </a:ext>
                  </a:extLst>
                </a:gridCol>
                <a:gridCol w="2174356">
                  <a:extLst>
                    <a:ext uri="{9D8B030D-6E8A-4147-A177-3AD203B41FA5}">
                      <a16:colId xmlns:a16="http://schemas.microsoft.com/office/drawing/2014/main" val="20002"/>
                    </a:ext>
                  </a:extLst>
                </a:gridCol>
              </a:tblGrid>
              <a:tr h="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0000"/>
                        </a:lnSpc>
                      </a:pPr>
                      <a:endParaRPr lang="en-US" sz="1600" b="1" dirty="0">
                        <a:latin typeface="+mn-lt"/>
                      </a:endParaRPr>
                    </a:p>
                  </a:txBody>
                  <a:tcPr marL="45720" marR="45720" anchor="b">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a:lnSpc>
                          <a:spcPct val="100000"/>
                        </a:lnSpc>
                        <a:spcBef>
                          <a:spcPts val="0"/>
                        </a:spcBef>
                        <a:spcAft>
                          <a:spcPts val="0"/>
                        </a:spcAft>
                      </a:pPr>
                      <a:r>
                        <a:rPr lang="en-US" sz="1600" b="1" dirty="0">
                          <a:solidFill>
                            <a:schemeClr val="bg1"/>
                          </a:solidFill>
                          <a:latin typeface="+mn-lt"/>
                        </a:rPr>
                        <a:t>DTG/3TC </a:t>
                      </a:r>
                    </a:p>
                    <a:p>
                      <a:pPr marL="0" marR="0" algn="ctr">
                        <a:lnSpc>
                          <a:spcPct val="100000"/>
                        </a:lnSpc>
                        <a:spcBef>
                          <a:spcPts val="0"/>
                        </a:spcBef>
                        <a:spcAft>
                          <a:spcPts val="0"/>
                        </a:spcAft>
                      </a:pPr>
                      <a:r>
                        <a:rPr lang="en-US" sz="1600" b="1" dirty="0">
                          <a:solidFill>
                            <a:schemeClr val="bg1"/>
                          </a:solidFill>
                          <a:latin typeface="+mn-lt"/>
                          <a:ea typeface="MS Mincho"/>
                          <a:cs typeface="Arial Narrow"/>
                        </a:rPr>
                        <a:t>(N=369)</a:t>
                      </a:r>
                    </a:p>
                  </a:txBody>
                  <a:tcPr marL="45720" marR="45720" anchor="b">
                    <a:lnL w="12700" cmpd="sng">
                      <a:noFill/>
                      <a:prstDash val="soli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F5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gn="ctr">
                        <a:lnSpc>
                          <a:spcPct val="100000"/>
                        </a:lnSpc>
                        <a:spcBef>
                          <a:spcPts val="0"/>
                        </a:spcBef>
                        <a:spcAft>
                          <a:spcPts val="0"/>
                        </a:spcAft>
                      </a:pPr>
                      <a:r>
                        <a:rPr lang="en-US" sz="1600" b="1" dirty="0">
                          <a:solidFill>
                            <a:schemeClr val="bg1"/>
                          </a:solidFill>
                          <a:latin typeface="+mn-lt"/>
                          <a:ea typeface="MS Mincho"/>
                          <a:cs typeface="Times New Roman"/>
                        </a:rPr>
                        <a:t>TAF-based regimens</a:t>
                      </a:r>
                    </a:p>
                    <a:p>
                      <a:pPr marL="0" marR="0" algn="ctr">
                        <a:lnSpc>
                          <a:spcPct val="100000"/>
                        </a:lnSpc>
                        <a:spcBef>
                          <a:spcPts val="0"/>
                        </a:spcBef>
                        <a:spcAft>
                          <a:spcPts val="0"/>
                        </a:spcAft>
                      </a:pPr>
                      <a:r>
                        <a:rPr lang="en-US" sz="1600" b="1" dirty="0">
                          <a:solidFill>
                            <a:schemeClr val="bg1"/>
                          </a:solidFill>
                          <a:latin typeface="+mn-lt"/>
                          <a:ea typeface="MS Mincho"/>
                          <a:cs typeface="Arial Narrow"/>
                        </a:rPr>
                        <a:t>(N=372)</a:t>
                      </a:r>
                    </a:p>
                  </a:txBody>
                  <a:tcPr marL="45720" marR="4572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6600"/>
                    </a:solidFill>
                  </a:tcPr>
                </a:tc>
                <a:extLst>
                  <a:ext uri="{0D108BD9-81ED-4DB2-BD59-A6C34878D82A}">
                    <a16:rowId xmlns:a16="http://schemas.microsoft.com/office/drawing/2014/main" val="10001"/>
                  </a:ext>
                </a:extLst>
              </a:tr>
              <a:tr h="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nSpc>
                          <a:spcPct val="100000"/>
                        </a:lnSpc>
                        <a:spcBef>
                          <a:spcPts val="0"/>
                        </a:spcBef>
                        <a:spcAft>
                          <a:spcPts val="0"/>
                        </a:spcAft>
                      </a:pPr>
                      <a:r>
                        <a:rPr lang="en-US" sz="1600" b="1" dirty="0">
                          <a:solidFill>
                            <a:srgbClr val="071D49"/>
                          </a:solidFill>
                          <a:latin typeface="+mn-lt"/>
                          <a:ea typeface="MS Mincho"/>
                          <a:cs typeface="Arial Narrow"/>
                        </a:rPr>
                        <a:t>HIV-1 RNA &lt;50 c/mL, n (%)</a:t>
                      </a:r>
                      <a:endParaRPr lang="en-US" sz="1600" dirty="0">
                        <a:solidFill>
                          <a:srgbClr val="071D49"/>
                        </a:solidFill>
                        <a:latin typeface="+mn-lt"/>
                        <a:ea typeface="MS Mincho"/>
                        <a:cs typeface="Times New Roman"/>
                      </a:endParaRP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0D3D3"/>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0000"/>
                        </a:lnSpc>
                        <a:spcAft>
                          <a:spcPts val="0"/>
                        </a:spcAft>
                      </a:pPr>
                      <a:r>
                        <a:rPr lang="en-GB" sz="1600" b="1" dirty="0">
                          <a:solidFill>
                            <a:srgbClr val="071D49"/>
                          </a:solidFill>
                          <a:latin typeface="+mn-lt"/>
                          <a:cs typeface="Arial" panose="020B0604020202020204" pitchFamily="34" charset="0"/>
                        </a:rPr>
                        <a:t>344 (93.2)</a:t>
                      </a:r>
                      <a:endParaRPr lang="en-GB" sz="1600" b="1" dirty="0">
                        <a:solidFill>
                          <a:srgbClr val="071D49"/>
                        </a:solidFill>
                        <a:effectLst/>
                        <a:latin typeface="+mn-lt"/>
                        <a:ea typeface="Times New Roman" panose="02020603050405020304" pitchFamily="18" charset="0"/>
                        <a:cs typeface="Arial" panose="020B0604020202020204" pitchFamily="34" charset="0"/>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0D3D3"/>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0000"/>
                        </a:lnSpc>
                        <a:spcAft>
                          <a:spcPts val="0"/>
                        </a:spcAft>
                      </a:pPr>
                      <a:r>
                        <a:rPr lang="en-GB" sz="1600" b="1" dirty="0">
                          <a:solidFill>
                            <a:srgbClr val="071D49"/>
                          </a:solidFill>
                          <a:latin typeface="+mn-lt"/>
                          <a:cs typeface="Arial" panose="020B0604020202020204" pitchFamily="34" charset="0"/>
                        </a:rPr>
                        <a:t>346 (93.0)</a:t>
                      </a:r>
                      <a:endParaRPr lang="en-GB" sz="1600" b="1" dirty="0">
                        <a:solidFill>
                          <a:srgbClr val="071D49"/>
                        </a:solidFill>
                        <a:effectLst/>
                        <a:latin typeface="+mn-lt"/>
                        <a:ea typeface="Times New Roman" panose="02020603050405020304" pitchFamily="18" charset="0"/>
                        <a:cs typeface="Arial" panose="020B0604020202020204" pitchFamily="34" charset="0"/>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0D3D3"/>
                    </a:solidFill>
                  </a:tcPr>
                </a:tc>
                <a:extLst>
                  <a:ext uri="{0D108BD9-81ED-4DB2-BD59-A6C34878D82A}">
                    <a16:rowId xmlns:a16="http://schemas.microsoft.com/office/drawing/2014/main" val="10002"/>
                  </a:ext>
                </a:extLst>
              </a:tr>
              <a:tr h="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indent="0">
                        <a:lnSpc>
                          <a:spcPct val="100000"/>
                        </a:lnSpc>
                        <a:spcAft>
                          <a:spcPts val="0"/>
                        </a:spcAft>
                      </a:pPr>
                      <a:r>
                        <a:rPr lang="en-GB" sz="1600" b="1" dirty="0">
                          <a:solidFill>
                            <a:srgbClr val="071D49"/>
                          </a:solidFill>
                          <a:effectLst/>
                          <a:latin typeface="+mn-lt"/>
                          <a:ea typeface="Times New Roman" panose="02020603050405020304" pitchFamily="18" charset="0"/>
                          <a:cs typeface="Arial" panose="020B0604020202020204" pitchFamily="34" charset="0"/>
                        </a:rPr>
                        <a:t>HIV-1 RNA ≥50 c/mL, n (%)</a:t>
                      </a: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0000"/>
                        </a:lnSpc>
                        <a:spcAft>
                          <a:spcPts val="0"/>
                        </a:spcAft>
                      </a:pPr>
                      <a:r>
                        <a:rPr lang="en-GB" sz="1600" b="1" dirty="0">
                          <a:solidFill>
                            <a:srgbClr val="071D49"/>
                          </a:solidFill>
                          <a:latin typeface="+mn-lt"/>
                          <a:cs typeface="Arial" panose="020B0604020202020204" pitchFamily="34" charset="0"/>
                        </a:rPr>
                        <a:t>1 (0.3)</a:t>
                      </a:r>
                      <a:endParaRPr lang="en-GB" sz="1600" b="1" dirty="0">
                        <a:solidFill>
                          <a:srgbClr val="071D49"/>
                        </a:solidFill>
                        <a:effectLst/>
                        <a:latin typeface="+mn-lt"/>
                        <a:ea typeface="Times New Roman" panose="02020603050405020304" pitchFamily="18" charset="0"/>
                        <a:cs typeface="Arial" panose="020B0604020202020204" pitchFamily="34" charset="0"/>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0000"/>
                        </a:lnSpc>
                        <a:spcAft>
                          <a:spcPts val="0"/>
                        </a:spcAft>
                      </a:pPr>
                      <a:r>
                        <a:rPr lang="en-GB" sz="1600" b="1" dirty="0">
                          <a:solidFill>
                            <a:srgbClr val="071D49"/>
                          </a:solidFill>
                          <a:latin typeface="+mn-lt"/>
                          <a:cs typeface="Arial" panose="020B0604020202020204" pitchFamily="34" charset="0"/>
                        </a:rPr>
                        <a:t>2 (0.5) </a:t>
                      </a:r>
                      <a:endParaRPr lang="en-GB" sz="1600" b="1" dirty="0">
                        <a:solidFill>
                          <a:srgbClr val="071D49"/>
                        </a:solidFill>
                        <a:effectLst/>
                        <a:latin typeface="+mn-lt"/>
                        <a:ea typeface="Times New Roman" panose="02020603050405020304" pitchFamily="18" charset="0"/>
                        <a:cs typeface="Arial" panose="020B0604020202020204" pitchFamily="34" charset="0"/>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0000"/>
                        </a:lnSpc>
                        <a:spcAft>
                          <a:spcPts val="0"/>
                        </a:spcAft>
                      </a:pPr>
                      <a:r>
                        <a:rPr lang="en-GB" sz="1600" dirty="0">
                          <a:solidFill>
                            <a:srgbClr val="071D49"/>
                          </a:solidFill>
                          <a:effectLst/>
                          <a:latin typeface="+mn-lt"/>
                          <a:ea typeface="Times New Roman" panose="02020603050405020304" pitchFamily="18" charset="0"/>
                          <a:cs typeface="Arial" panose="020B0604020202020204" pitchFamily="34" charset="0"/>
                        </a:rPr>
                        <a:t>   Data in window and HIV-1 RNA ≥50 c/mL</a:t>
                      </a: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0000"/>
                        </a:lnSpc>
                        <a:spcAft>
                          <a:spcPts val="0"/>
                        </a:spcAft>
                      </a:pPr>
                      <a:r>
                        <a:rPr lang="en-GB" sz="1600" dirty="0">
                          <a:solidFill>
                            <a:srgbClr val="071D49"/>
                          </a:solidFill>
                          <a:latin typeface="+mn-lt"/>
                          <a:cs typeface="Arial" panose="020B0604020202020204" pitchFamily="34" charset="0"/>
                        </a:rPr>
                        <a:t>0</a:t>
                      </a:r>
                      <a:endParaRPr lang="en-GB" sz="1600" dirty="0">
                        <a:solidFill>
                          <a:srgbClr val="071D49"/>
                        </a:solidFill>
                        <a:effectLst/>
                        <a:latin typeface="+mn-lt"/>
                        <a:ea typeface="Times New Roman" panose="02020603050405020304" pitchFamily="18" charset="0"/>
                        <a:cs typeface="Arial" panose="020B0604020202020204" pitchFamily="34" charset="0"/>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0000"/>
                        </a:lnSpc>
                        <a:spcAft>
                          <a:spcPts val="0"/>
                        </a:spcAft>
                      </a:pPr>
                      <a:r>
                        <a:rPr lang="en-GB" sz="1600" dirty="0">
                          <a:solidFill>
                            <a:srgbClr val="071D49"/>
                          </a:solidFill>
                          <a:latin typeface="+mn-lt"/>
                          <a:cs typeface="Arial" panose="020B0604020202020204" pitchFamily="34" charset="0"/>
                        </a:rPr>
                        <a:t>0</a:t>
                      </a:r>
                      <a:endParaRPr lang="en-GB" sz="1600" dirty="0">
                        <a:solidFill>
                          <a:srgbClr val="071D49"/>
                        </a:solidFill>
                        <a:effectLst/>
                        <a:latin typeface="+mn-lt"/>
                        <a:ea typeface="Times New Roman" panose="02020603050405020304" pitchFamily="18" charset="0"/>
                        <a:cs typeface="Arial" panose="020B0604020202020204" pitchFamily="34" charset="0"/>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0000"/>
                        </a:lnSpc>
                        <a:spcAft>
                          <a:spcPts val="0"/>
                        </a:spcAft>
                      </a:pPr>
                      <a:r>
                        <a:rPr lang="en-GB" sz="1600" dirty="0">
                          <a:solidFill>
                            <a:srgbClr val="071D49"/>
                          </a:solidFill>
                          <a:effectLst/>
                          <a:latin typeface="+mn-lt"/>
                          <a:ea typeface="Times New Roman" panose="02020603050405020304" pitchFamily="18" charset="0"/>
                          <a:cs typeface="Arial" panose="020B0604020202020204" pitchFamily="34" charset="0"/>
                        </a:rPr>
                        <a:t>   Discontinued for lack of efficacy</a:t>
                      </a: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0000"/>
                        </a:lnSpc>
                        <a:spcAft>
                          <a:spcPts val="0"/>
                        </a:spcAft>
                      </a:pPr>
                      <a:r>
                        <a:rPr lang="en-GB" sz="1600" dirty="0">
                          <a:solidFill>
                            <a:srgbClr val="071D49"/>
                          </a:solidFill>
                          <a:latin typeface="+mn-lt"/>
                          <a:cs typeface="Arial" panose="020B0604020202020204" pitchFamily="34" charset="0"/>
                        </a:rPr>
                        <a:t>0</a:t>
                      </a:r>
                      <a:endParaRPr lang="en-GB" sz="1600" dirty="0">
                        <a:solidFill>
                          <a:srgbClr val="071D49"/>
                        </a:solidFill>
                        <a:effectLst/>
                        <a:latin typeface="+mn-lt"/>
                        <a:ea typeface="Times New Roman" panose="02020603050405020304" pitchFamily="18" charset="0"/>
                        <a:cs typeface="Arial" panose="020B0604020202020204" pitchFamily="34" charset="0"/>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0000"/>
                        </a:lnSpc>
                        <a:spcAft>
                          <a:spcPts val="0"/>
                        </a:spcAft>
                      </a:pPr>
                      <a:r>
                        <a:rPr lang="en-GB" sz="1600" dirty="0">
                          <a:solidFill>
                            <a:srgbClr val="071D49"/>
                          </a:solidFill>
                          <a:latin typeface="+mn-lt"/>
                          <a:cs typeface="Arial" panose="020B0604020202020204" pitchFamily="34" charset="0"/>
                        </a:rPr>
                        <a:t>2 (0.5) </a:t>
                      </a:r>
                      <a:endParaRPr lang="en-GB" sz="1600" dirty="0">
                        <a:solidFill>
                          <a:srgbClr val="071D49"/>
                        </a:solidFill>
                        <a:effectLst/>
                        <a:latin typeface="+mn-lt"/>
                        <a:ea typeface="Times New Roman" panose="02020603050405020304" pitchFamily="18" charset="0"/>
                        <a:cs typeface="Arial" panose="020B0604020202020204" pitchFamily="34" charset="0"/>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nSpc>
                          <a:spcPct val="100000"/>
                        </a:lnSpc>
                        <a:spcAft>
                          <a:spcPts val="0"/>
                        </a:spcAft>
                      </a:pPr>
                      <a:r>
                        <a:rPr lang="en-GB" sz="1600" dirty="0">
                          <a:solidFill>
                            <a:srgbClr val="071D49"/>
                          </a:solidFill>
                          <a:effectLst/>
                          <a:latin typeface="+mn-lt"/>
                          <a:ea typeface="Times New Roman" panose="02020603050405020304" pitchFamily="18" charset="0"/>
                          <a:cs typeface="Arial" panose="020B0604020202020204" pitchFamily="34" charset="0"/>
                        </a:rPr>
                        <a:t>   Discontinued for other reason and HIV-1 RNA ≥50 c/mL</a:t>
                      </a: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0000"/>
                        </a:lnSpc>
                        <a:spcAft>
                          <a:spcPts val="0"/>
                        </a:spcAft>
                      </a:pPr>
                      <a:r>
                        <a:rPr lang="en-GB" sz="1600" dirty="0">
                          <a:solidFill>
                            <a:srgbClr val="071D49"/>
                          </a:solidFill>
                          <a:latin typeface="+mn-lt"/>
                          <a:cs typeface="Arial" panose="020B0604020202020204" pitchFamily="34" charset="0"/>
                        </a:rPr>
                        <a:t>1 (0.3)</a:t>
                      </a:r>
                      <a:endParaRPr lang="en-GB" sz="1600" dirty="0">
                        <a:solidFill>
                          <a:srgbClr val="071D49"/>
                        </a:solidFill>
                        <a:effectLst/>
                        <a:latin typeface="+mn-lt"/>
                        <a:ea typeface="Times New Roman" panose="02020603050405020304" pitchFamily="18" charset="0"/>
                        <a:cs typeface="Arial" panose="020B0604020202020204" pitchFamily="34" charset="0"/>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0000"/>
                        </a:lnSpc>
                        <a:spcAft>
                          <a:spcPts val="0"/>
                        </a:spcAft>
                      </a:pPr>
                      <a:r>
                        <a:rPr lang="en-GB" sz="1600" dirty="0">
                          <a:solidFill>
                            <a:srgbClr val="071D49"/>
                          </a:solidFill>
                          <a:latin typeface="+mn-lt"/>
                          <a:cs typeface="Arial" panose="020B0604020202020204" pitchFamily="34" charset="0"/>
                        </a:rPr>
                        <a:t>0</a:t>
                      </a:r>
                      <a:endParaRPr lang="en-GB" sz="1600" dirty="0">
                        <a:solidFill>
                          <a:srgbClr val="071D49"/>
                        </a:solidFill>
                        <a:effectLst/>
                        <a:latin typeface="+mn-lt"/>
                        <a:ea typeface="Times New Roman" panose="02020603050405020304" pitchFamily="18" charset="0"/>
                        <a:cs typeface="Arial" panose="020B0604020202020204" pitchFamily="34" charset="0"/>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72839054"/>
                  </a:ext>
                </a:extLst>
              </a:tr>
              <a:tr h="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a:lnSpc>
                          <a:spcPct val="100000"/>
                        </a:lnSpc>
                        <a:spcBef>
                          <a:spcPts val="0"/>
                        </a:spcBef>
                        <a:spcAft>
                          <a:spcPts val="0"/>
                        </a:spcAft>
                      </a:pPr>
                      <a:r>
                        <a:rPr lang="en-US" sz="1600" b="1" dirty="0">
                          <a:solidFill>
                            <a:srgbClr val="071D49"/>
                          </a:solidFill>
                          <a:latin typeface="+mn-lt"/>
                          <a:ea typeface="MS Mincho"/>
                          <a:cs typeface="Arial Narrow"/>
                        </a:rPr>
                        <a:t>No virologic data, n (%)</a:t>
                      </a:r>
                      <a:endParaRPr lang="en-US" sz="1600" dirty="0">
                        <a:solidFill>
                          <a:srgbClr val="071D49"/>
                        </a:solidFill>
                        <a:latin typeface="+mn-lt"/>
                        <a:ea typeface="MS Mincho"/>
                        <a:cs typeface="Times New Roman"/>
                      </a:endParaRP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0D3D3"/>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0000"/>
                        </a:lnSpc>
                        <a:spcAft>
                          <a:spcPts val="0"/>
                        </a:spcAft>
                      </a:pPr>
                      <a:r>
                        <a:rPr lang="en-GB" sz="1600" b="1" dirty="0">
                          <a:solidFill>
                            <a:srgbClr val="071D49"/>
                          </a:solidFill>
                          <a:latin typeface="+mn-lt"/>
                          <a:cs typeface="Arial" panose="020B0604020202020204" pitchFamily="34" charset="0"/>
                        </a:rPr>
                        <a:t>24 (6.5)</a:t>
                      </a:r>
                      <a:endParaRPr lang="en-GB" sz="1600" b="1" dirty="0">
                        <a:solidFill>
                          <a:srgbClr val="071D49"/>
                        </a:solidFill>
                        <a:effectLst/>
                        <a:latin typeface="+mn-lt"/>
                        <a:ea typeface="Times New Roman" panose="02020603050405020304" pitchFamily="18" charset="0"/>
                        <a:cs typeface="Arial" panose="020B0604020202020204" pitchFamily="34" charset="0"/>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0D3D3"/>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0000"/>
                        </a:lnSpc>
                        <a:spcAft>
                          <a:spcPts val="0"/>
                        </a:spcAft>
                      </a:pPr>
                      <a:r>
                        <a:rPr lang="en-GB" sz="1600" b="1" dirty="0">
                          <a:solidFill>
                            <a:srgbClr val="071D49"/>
                          </a:solidFill>
                          <a:latin typeface="+mn-lt"/>
                          <a:cs typeface="Arial" panose="020B0604020202020204" pitchFamily="34" charset="0"/>
                        </a:rPr>
                        <a:t>24 (6.5)</a:t>
                      </a:r>
                      <a:endParaRPr lang="en-GB" sz="1600" b="1" dirty="0">
                        <a:solidFill>
                          <a:srgbClr val="071D49"/>
                        </a:solidFill>
                        <a:effectLst/>
                        <a:latin typeface="+mn-lt"/>
                        <a:ea typeface="Times New Roman" panose="02020603050405020304" pitchFamily="18" charset="0"/>
                        <a:cs typeface="Arial" panose="020B0604020202020204" pitchFamily="34" charset="0"/>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0D3D3"/>
                    </a:solidFill>
                  </a:tcPr>
                </a:tc>
                <a:extLst>
                  <a:ext uri="{0D108BD9-81ED-4DB2-BD59-A6C34878D82A}">
                    <a16:rowId xmlns:a16="http://schemas.microsoft.com/office/drawing/2014/main" val="10006"/>
                  </a:ext>
                </a:extLst>
              </a:tr>
              <a:tr h="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indent="0">
                        <a:lnSpc>
                          <a:spcPct val="100000"/>
                        </a:lnSpc>
                        <a:spcBef>
                          <a:spcPts val="0"/>
                        </a:spcBef>
                        <a:spcAft>
                          <a:spcPts val="0"/>
                        </a:spcAft>
                      </a:pPr>
                      <a:r>
                        <a:rPr lang="en-US" sz="1600" dirty="0">
                          <a:solidFill>
                            <a:srgbClr val="071D49"/>
                          </a:solidFill>
                          <a:latin typeface="+mn-lt"/>
                          <a:ea typeface="MS Mincho"/>
                          <a:cs typeface="Arial Narrow"/>
                        </a:rPr>
                        <a:t>   Discontinued because of AE or death</a:t>
                      </a:r>
                      <a:r>
                        <a:rPr lang="en-US" sz="1600" baseline="30000" dirty="0">
                          <a:solidFill>
                            <a:srgbClr val="071D49"/>
                          </a:solidFill>
                          <a:latin typeface="+mn-lt"/>
                          <a:ea typeface="MS Mincho"/>
                          <a:cs typeface="Arial Narrow"/>
                        </a:rPr>
                        <a:t>a</a:t>
                      </a:r>
                      <a:endParaRPr lang="en-US" sz="1600" b="1" kern="1200" baseline="30000" dirty="0">
                        <a:solidFill>
                          <a:srgbClr val="071D49"/>
                        </a:solidFill>
                        <a:latin typeface="+mn-lt"/>
                        <a:ea typeface="MS Mincho"/>
                        <a:cs typeface="Arial Narrow"/>
                      </a:endParaRP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0D3D3"/>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0000"/>
                        </a:lnSpc>
                        <a:spcAft>
                          <a:spcPts val="0"/>
                        </a:spcAft>
                      </a:pPr>
                      <a:r>
                        <a:rPr lang="en-GB" sz="1600" dirty="0">
                          <a:solidFill>
                            <a:srgbClr val="071D49"/>
                          </a:solidFill>
                          <a:latin typeface="+mn-lt"/>
                          <a:cs typeface="Arial" panose="020B0604020202020204" pitchFamily="34" charset="0"/>
                        </a:rPr>
                        <a:t>12 (3.3)</a:t>
                      </a:r>
                      <a:endParaRPr lang="en-GB" sz="1600" dirty="0">
                        <a:solidFill>
                          <a:srgbClr val="071D49"/>
                        </a:solidFill>
                        <a:effectLst/>
                        <a:latin typeface="+mn-lt"/>
                        <a:ea typeface="Times New Roman" panose="02020603050405020304" pitchFamily="18" charset="0"/>
                        <a:cs typeface="Arial" panose="020B0604020202020204" pitchFamily="34" charset="0"/>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0D3D3"/>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0000"/>
                        </a:lnSpc>
                        <a:spcAft>
                          <a:spcPts val="0"/>
                        </a:spcAft>
                      </a:pPr>
                      <a:r>
                        <a:rPr lang="en-GB" sz="1600" dirty="0">
                          <a:solidFill>
                            <a:srgbClr val="071D49"/>
                          </a:solidFill>
                          <a:latin typeface="+mn-lt"/>
                          <a:cs typeface="Arial" panose="020B0604020202020204" pitchFamily="34" charset="0"/>
                        </a:rPr>
                        <a:t>1 (0.3)</a:t>
                      </a:r>
                      <a:endParaRPr lang="en-GB" sz="1600" dirty="0">
                        <a:solidFill>
                          <a:srgbClr val="071D49"/>
                        </a:solidFill>
                        <a:effectLst/>
                        <a:latin typeface="+mn-lt"/>
                        <a:ea typeface="Times New Roman" panose="02020603050405020304" pitchFamily="18" charset="0"/>
                        <a:cs typeface="Arial" panose="020B0604020202020204" pitchFamily="34" charset="0"/>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0D3D3"/>
                    </a:solidFill>
                  </a:tcPr>
                </a:tc>
                <a:extLst>
                  <a:ext uri="{0D108BD9-81ED-4DB2-BD59-A6C34878D82A}">
                    <a16:rowId xmlns:a16="http://schemas.microsoft.com/office/drawing/2014/main" val="10007"/>
                  </a:ext>
                </a:extLst>
              </a:tr>
              <a:tr h="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indent="0">
                        <a:lnSpc>
                          <a:spcPct val="100000"/>
                        </a:lnSpc>
                        <a:spcBef>
                          <a:spcPts val="0"/>
                        </a:spcBef>
                        <a:spcAft>
                          <a:spcPts val="0"/>
                        </a:spcAft>
                      </a:pPr>
                      <a:r>
                        <a:rPr lang="en-US" sz="1600" dirty="0">
                          <a:solidFill>
                            <a:srgbClr val="071D49"/>
                          </a:solidFill>
                          <a:latin typeface="+mn-lt"/>
                          <a:ea typeface="MS Mincho"/>
                          <a:cs typeface="Arial Narrow"/>
                        </a:rPr>
                        <a:t>   Discontinued for other reasons</a:t>
                      </a:r>
                      <a:endParaRPr lang="en-US" sz="1600" dirty="0">
                        <a:solidFill>
                          <a:srgbClr val="071D49"/>
                        </a:solidFill>
                        <a:latin typeface="+mn-lt"/>
                        <a:ea typeface="MS Mincho"/>
                        <a:cs typeface="Times New Roman"/>
                      </a:endParaRP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0D3D3"/>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0000"/>
                        </a:lnSpc>
                        <a:spcAft>
                          <a:spcPts val="0"/>
                        </a:spcAft>
                      </a:pPr>
                      <a:r>
                        <a:rPr lang="en-GB" sz="1600" dirty="0">
                          <a:solidFill>
                            <a:srgbClr val="071D49"/>
                          </a:solidFill>
                          <a:latin typeface="+mn-lt"/>
                          <a:cs typeface="Arial" panose="020B0604020202020204" pitchFamily="34" charset="0"/>
                        </a:rPr>
                        <a:t>12 (3.3)</a:t>
                      </a:r>
                      <a:endParaRPr lang="en-GB" sz="1600" dirty="0">
                        <a:solidFill>
                          <a:srgbClr val="071D49"/>
                        </a:solidFill>
                        <a:effectLst/>
                        <a:latin typeface="+mn-lt"/>
                        <a:ea typeface="Times New Roman" panose="02020603050405020304" pitchFamily="18" charset="0"/>
                        <a:cs typeface="Arial" panose="020B0604020202020204" pitchFamily="34" charset="0"/>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0D3D3"/>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0000"/>
                        </a:lnSpc>
                        <a:spcAft>
                          <a:spcPts val="0"/>
                        </a:spcAft>
                      </a:pPr>
                      <a:r>
                        <a:rPr lang="en-GB" sz="1600" dirty="0">
                          <a:solidFill>
                            <a:srgbClr val="071D49"/>
                          </a:solidFill>
                          <a:latin typeface="+mn-lt"/>
                          <a:cs typeface="Arial" panose="020B0604020202020204" pitchFamily="34" charset="0"/>
                        </a:rPr>
                        <a:t>22 (5.9)</a:t>
                      </a:r>
                      <a:endParaRPr lang="en-GB" sz="1600" dirty="0">
                        <a:solidFill>
                          <a:srgbClr val="071D49"/>
                        </a:solidFill>
                        <a:effectLst/>
                        <a:latin typeface="+mn-lt"/>
                        <a:ea typeface="Times New Roman" panose="02020603050405020304" pitchFamily="18" charset="0"/>
                        <a:cs typeface="Arial" panose="020B0604020202020204" pitchFamily="34" charset="0"/>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0D3D3"/>
                    </a:solidFill>
                  </a:tcPr>
                </a:tc>
                <a:extLst>
                  <a:ext uri="{0D108BD9-81ED-4DB2-BD59-A6C34878D82A}">
                    <a16:rowId xmlns:a16="http://schemas.microsoft.com/office/drawing/2014/main" val="10008"/>
                  </a:ext>
                </a:extLst>
              </a:tr>
              <a:tr h="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indent="0">
                        <a:lnSpc>
                          <a:spcPct val="100000"/>
                        </a:lnSpc>
                        <a:spcBef>
                          <a:spcPts val="0"/>
                        </a:spcBef>
                        <a:spcAft>
                          <a:spcPts val="0"/>
                        </a:spcAft>
                      </a:pPr>
                      <a:r>
                        <a:rPr lang="en-US" sz="1600" dirty="0">
                          <a:solidFill>
                            <a:srgbClr val="071D49"/>
                          </a:solidFill>
                          <a:latin typeface="+mn-lt"/>
                          <a:ea typeface="MS Mincho"/>
                          <a:cs typeface="Times New Roman"/>
                        </a:rPr>
                        <a:t>   Missing data during window but on study</a:t>
                      </a: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0D3D3"/>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0000"/>
                        </a:lnSpc>
                        <a:spcAft>
                          <a:spcPts val="0"/>
                        </a:spcAft>
                      </a:pPr>
                      <a:r>
                        <a:rPr lang="en-GB" sz="1600" dirty="0">
                          <a:solidFill>
                            <a:srgbClr val="071D49"/>
                          </a:solidFill>
                          <a:latin typeface="+mn-lt"/>
                          <a:cs typeface="Arial" panose="020B0604020202020204" pitchFamily="34" charset="0"/>
                        </a:rPr>
                        <a:t>0</a:t>
                      </a:r>
                      <a:endParaRPr lang="en-GB" sz="1600" dirty="0">
                        <a:solidFill>
                          <a:srgbClr val="071D49"/>
                        </a:solidFill>
                        <a:effectLst/>
                        <a:latin typeface="+mn-lt"/>
                        <a:ea typeface="Times New Roman" panose="02020603050405020304" pitchFamily="18" charset="0"/>
                        <a:cs typeface="Arial" panose="020B0604020202020204" pitchFamily="34" charset="0"/>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0D3D3"/>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lnSpc>
                          <a:spcPct val="100000"/>
                        </a:lnSpc>
                        <a:spcAft>
                          <a:spcPts val="0"/>
                        </a:spcAft>
                      </a:pPr>
                      <a:r>
                        <a:rPr lang="en-GB" sz="1600" dirty="0">
                          <a:solidFill>
                            <a:srgbClr val="071D49"/>
                          </a:solidFill>
                          <a:latin typeface="+mn-lt"/>
                          <a:cs typeface="Arial" panose="020B0604020202020204" pitchFamily="34" charset="0"/>
                        </a:rPr>
                        <a:t>1 (0.3)</a:t>
                      </a:r>
                      <a:endParaRPr lang="en-GB" sz="1600" dirty="0">
                        <a:solidFill>
                          <a:srgbClr val="071D49"/>
                        </a:solidFill>
                        <a:effectLst/>
                        <a:latin typeface="+mn-lt"/>
                        <a:ea typeface="Times New Roman" panose="02020603050405020304" pitchFamily="18" charset="0"/>
                        <a:cs typeface="Arial" panose="020B0604020202020204" pitchFamily="34" charset="0"/>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0D3D3"/>
                    </a:solidFill>
                  </a:tcPr>
                </a:tc>
                <a:extLst>
                  <a:ext uri="{0D108BD9-81ED-4DB2-BD59-A6C34878D82A}">
                    <a16:rowId xmlns:a16="http://schemas.microsoft.com/office/drawing/2014/main" val="4269939426"/>
                  </a:ext>
                </a:extLst>
              </a:tr>
            </a:tbl>
          </a:graphicData>
        </a:graphic>
      </p:graphicFrame>
    </p:spTree>
    <p:extLst>
      <p:ext uri="{BB962C8B-B14F-4D97-AF65-F5344CB8AC3E}">
        <p14:creationId xmlns:p14="http://schemas.microsoft.com/office/powerpoint/2010/main" val="1723081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a:extLst>
              <a:ext uri="{FF2B5EF4-FFF2-40B4-BE49-F238E27FC236}">
                <a16:creationId xmlns:a16="http://schemas.microsoft.com/office/drawing/2014/main" id="{1D6EBCA5-6A5C-4E09-AECA-A57B00B28767}"/>
              </a:ext>
            </a:extLst>
          </p:cNvPr>
          <p:cNvGraphicFramePr>
            <a:graphicFrameLocks noGrp="1"/>
          </p:cNvGraphicFramePr>
          <p:nvPr>
            <p:ph idx="1"/>
            <p:extLst>
              <p:ext uri="{D42A27DB-BD31-4B8C-83A1-F6EECF244321}">
                <p14:modId xmlns:p14="http://schemas.microsoft.com/office/powerpoint/2010/main" val="271435689"/>
              </p:ext>
            </p:extLst>
          </p:nvPr>
        </p:nvGraphicFramePr>
        <p:xfrm>
          <a:off x="685800" y="1249678"/>
          <a:ext cx="11144250" cy="4303712"/>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a:extLst>
              <a:ext uri="{FF2B5EF4-FFF2-40B4-BE49-F238E27FC236}">
                <a16:creationId xmlns:a16="http://schemas.microsoft.com/office/drawing/2014/main" id="{3B401169-FBE5-4A2E-BDBC-5A96F6B68D73}"/>
              </a:ext>
            </a:extLst>
          </p:cNvPr>
          <p:cNvSpPr>
            <a:spLocks noGrp="1"/>
          </p:cNvSpPr>
          <p:nvPr>
            <p:ph type="title"/>
          </p:nvPr>
        </p:nvSpPr>
        <p:spPr/>
        <p:txBody>
          <a:bodyPr/>
          <a:lstStyle/>
          <a:p>
            <a:r>
              <a:rPr lang="en-US" dirty="0"/>
              <a:t>HIV-1 RNA &lt;50 c/mL Was Comparable Across Age and Race Subgroups at Week 48</a:t>
            </a:r>
          </a:p>
        </p:txBody>
      </p:sp>
      <p:sp>
        <p:nvSpPr>
          <p:cNvPr id="4" name="Slide Number Placeholder 3">
            <a:extLst>
              <a:ext uri="{FF2B5EF4-FFF2-40B4-BE49-F238E27FC236}">
                <a16:creationId xmlns:a16="http://schemas.microsoft.com/office/drawing/2014/main" id="{C48A77F1-B651-460D-93CA-37CE8ACBF0D9}"/>
              </a:ext>
            </a:extLst>
          </p:cNvPr>
          <p:cNvSpPr>
            <a:spLocks noGrp="1"/>
          </p:cNvSpPr>
          <p:nvPr>
            <p:ph type="sldNum" sz="quarter" idx="4"/>
          </p:nvPr>
        </p:nvSpPr>
        <p:spPr/>
        <p:txBody>
          <a:bodyPr/>
          <a:lstStyle/>
          <a:p>
            <a:fld id="{724AC3FD-09E3-4FF5-A0F9-A72F20D7F301}" type="slidenum">
              <a:rPr lang="en-GB" smtClean="0"/>
              <a:pPr/>
              <a:t>8</a:t>
            </a:fld>
            <a:endParaRPr lang="en-GB" dirty="0"/>
          </a:p>
        </p:txBody>
      </p:sp>
      <p:sp>
        <p:nvSpPr>
          <p:cNvPr id="6" name="TextBox 5">
            <a:extLst>
              <a:ext uri="{FF2B5EF4-FFF2-40B4-BE49-F238E27FC236}">
                <a16:creationId xmlns:a16="http://schemas.microsoft.com/office/drawing/2014/main" id="{5B59FB7C-5D16-4CD3-83A0-00003B126DC9}"/>
              </a:ext>
            </a:extLst>
          </p:cNvPr>
          <p:cNvSpPr txBox="1"/>
          <p:nvPr/>
        </p:nvSpPr>
        <p:spPr>
          <a:xfrm>
            <a:off x="2606709" y="5567905"/>
            <a:ext cx="2093976" cy="276999"/>
          </a:xfrm>
          <a:prstGeom prst="rect">
            <a:avLst/>
          </a:prstGeom>
          <a:noFill/>
        </p:spPr>
        <p:txBody>
          <a:bodyPr wrap="square" rtlCol="0">
            <a:spAutoFit/>
          </a:bodyPr>
          <a:lstStyle/>
          <a:p>
            <a:pPr algn="ctr"/>
            <a:r>
              <a:rPr lang="en-US" sz="1200" dirty="0">
                <a:solidFill>
                  <a:schemeClr val="accent2"/>
                </a:solidFill>
                <a:latin typeface="+mn-lt"/>
                <a:cs typeface="Arial" panose="020B0604020202020204" pitchFamily="34" charset="0"/>
              </a:rPr>
              <a:t>Age</a:t>
            </a:r>
          </a:p>
        </p:txBody>
      </p:sp>
      <p:sp>
        <p:nvSpPr>
          <p:cNvPr id="12" name="TextBox 11">
            <a:extLst>
              <a:ext uri="{FF2B5EF4-FFF2-40B4-BE49-F238E27FC236}">
                <a16:creationId xmlns:a16="http://schemas.microsoft.com/office/drawing/2014/main" id="{156A5CD7-F984-4873-8509-7142147284A3}"/>
              </a:ext>
            </a:extLst>
          </p:cNvPr>
          <p:cNvSpPr txBox="1"/>
          <p:nvPr/>
        </p:nvSpPr>
        <p:spPr>
          <a:xfrm>
            <a:off x="7775232" y="5567905"/>
            <a:ext cx="2093976" cy="276999"/>
          </a:xfrm>
          <a:prstGeom prst="rect">
            <a:avLst/>
          </a:prstGeom>
          <a:noFill/>
        </p:spPr>
        <p:txBody>
          <a:bodyPr wrap="square" rtlCol="0">
            <a:spAutoFit/>
          </a:bodyPr>
          <a:lstStyle/>
          <a:p>
            <a:pPr algn="ctr"/>
            <a:r>
              <a:rPr lang="en-US" sz="1200" dirty="0">
                <a:solidFill>
                  <a:schemeClr val="accent2"/>
                </a:solidFill>
                <a:latin typeface="+mn-lt"/>
                <a:cs typeface="Arial" panose="020B0604020202020204" pitchFamily="34" charset="0"/>
              </a:rPr>
              <a:t>Race</a:t>
            </a:r>
          </a:p>
        </p:txBody>
      </p:sp>
      <p:cxnSp>
        <p:nvCxnSpPr>
          <p:cNvPr id="14" name="Straight Connector 13">
            <a:extLst>
              <a:ext uri="{FF2B5EF4-FFF2-40B4-BE49-F238E27FC236}">
                <a16:creationId xmlns:a16="http://schemas.microsoft.com/office/drawing/2014/main" id="{647BFA81-63B3-49E1-AC38-1B8A6917AFAF}"/>
              </a:ext>
            </a:extLst>
          </p:cNvPr>
          <p:cNvCxnSpPr>
            <a:cxnSpLocks/>
          </p:cNvCxnSpPr>
          <p:nvPr/>
        </p:nvCxnSpPr>
        <p:spPr>
          <a:xfrm flipV="1">
            <a:off x="6122127" y="5530261"/>
            <a:ext cx="5392337" cy="2256"/>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BBF8ACD-78FC-4A5F-801B-02F69B2E1CC7}"/>
              </a:ext>
            </a:extLst>
          </p:cNvPr>
          <p:cNvCxnSpPr>
            <a:cxnSpLocks/>
          </p:cNvCxnSpPr>
          <p:nvPr/>
        </p:nvCxnSpPr>
        <p:spPr>
          <a:xfrm>
            <a:off x="1701249" y="5531389"/>
            <a:ext cx="390489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6" name="Text Placeholder 22">
            <a:extLst>
              <a:ext uri="{FF2B5EF4-FFF2-40B4-BE49-F238E27FC236}">
                <a16:creationId xmlns:a16="http://schemas.microsoft.com/office/drawing/2014/main" id="{1D08F952-0AAA-48AE-A61D-A66E61E0E20A}"/>
              </a:ext>
            </a:extLst>
          </p:cNvPr>
          <p:cNvSpPr txBox="1">
            <a:spLocks/>
          </p:cNvSpPr>
          <p:nvPr/>
        </p:nvSpPr>
        <p:spPr bwMode="auto">
          <a:xfrm>
            <a:off x="6538913" y="6419850"/>
            <a:ext cx="5203825"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sz="20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r"/>
            <a:r>
              <a:rPr lang="en-US" sz="800" kern="0" dirty="0"/>
              <a:t>Ait-Khaled et al. EACS 2019; Basel, Switzerland. Slides PS7/2.</a:t>
            </a:r>
          </a:p>
        </p:txBody>
      </p:sp>
      <p:sp>
        <p:nvSpPr>
          <p:cNvPr id="31" name="TextBox 30">
            <a:extLst>
              <a:ext uri="{FF2B5EF4-FFF2-40B4-BE49-F238E27FC236}">
                <a16:creationId xmlns:a16="http://schemas.microsoft.com/office/drawing/2014/main" id="{45508D69-24DC-46A2-97D7-228BEC350A05}"/>
              </a:ext>
            </a:extLst>
          </p:cNvPr>
          <p:cNvSpPr txBox="1"/>
          <p:nvPr/>
        </p:nvSpPr>
        <p:spPr>
          <a:xfrm>
            <a:off x="1822169" y="4656241"/>
            <a:ext cx="304800" cy="369332"/>
          </a:xfrm>
          <a:prstGeom prst="rect">
            <a:avLst/>
          </a:prstGeom>
          <a:noFill/>
        </p:spPr>
        <p:txBody>
          <a:bodyPr wrap="square" lIns="0" tIns="0" rIns="0" bIns="0" rtlCol="0">
            <a:spAutoFit/>
          </a:bodyPr>
          <a:lstStyle/>
          <a:p>
            <a:pPr algn="ctr">
              <a:spcBef>
                <a:spcPts val="800"/>
              </a:spcBef>
            </a:pPr>
            <a:r>
              <a:rPr lang="en-US" sz="1200" b="1" dirty="0">
                <a:solidFill>
                  <a:schemeClr val="bg1"/>
                </a:solidFill>
              </a:rPr>
              <a:t>118/130</a:t>
            </a:r>
          </a:p>
        </p:txBody>
      </p:sp>
      <p:sp>
        <p:nvSpPr>
          <p:cNvPr id="32" name="TextBox 31">
            <a:extLst>
              <a:ext uri="{FF2B5EF4-FFF2-40B4-BE49-F238E27FC236}">
                <a16:creationId xmlns:a16="http://schemas.microsoft.com/office/drawing/2014/main" id="{AA85C7A8-3921-4E7F-9747-E3FBF1F06459}"/>
              </a:ext>
            </a:extLst>
          </p:cNvPr>
          <p:cNvSpPr txBox="1"/>
          <p:nvPr/>
        </p:nvSpPr>
        <p:spPr>
          <a:xfrm>
            <a:off x="2237739" y="4656241"/>
            <a:ext cx="304800" cy="369332"/>
          </a:xfrm>
          <a:prstGeom prst="rect">
            <a:avLst/>
          </a:prstGeom>
          <a:noFill/>
        </p:spPr>
        <p:txBody>
          <a:bodyPr wrap="square" lIns="0" tIns="0" rIns="0" bIns="0" rtlCol="0">
            <a:spAutoFit/>
          </a:bodyPr>
          <a:lstStyle/>
          <a:p>
            <a:pPr algn="ctr">
              <a:spcBef>
                <a:spcPts val="800"/>
              </a:spcBef>
            </a:pPr>
            <a:r>
              <a:rPr lang="en-US" sz="1200" b="1" dirty="0">
                <a:solidFill>
                  <a:schemeClr val="bg1"/>
                </a:solidFill>
              </a:rPr>
              <a:t>109/119</a:t>
            </a:r>
          </a:p>
        </p:txBody>
      </p:sp>
      <p:sp>
        <p:nvSpPr>
          <p:cNvPr id="34" name="TextBox 33">
            <a:extLst>
              <a:ext uri="{FF2B5EF4-FFF2-40B4-BE49-F238E27FC236}">
                <a16:creationId xmlns:a16="http://schemas.microsoft.com/office/drawing/2014/main" id="{C0A78E15-FE6A-4789-9C21-EE08D99077B1}"/>
              </a:ext>
            </a:extLst>
          </p:cNvPr>
          <p:cNvSpPr txBox="1"/>
          <p:nvPr/>
        </p:nvSpPr>
        <p:spPr>
          <a:xfrm>
            <a:off x="3279225" y="4656241"/>
            <a:ext cx="304800" cy="369332"/>
          </a:xfrm>
          <a:prstGeom prst="rect">
            <a:avLst/>
          </a:prstGeom>
          <a:noFill/>
        </p:spPr>
        <p:txBody>
          <a:bodyPr wrap="square" lIns="0" tIns="0" rIns="0" bIns="0" rtlCol="0">
            <a:spAutoFit/>
          </a:bodyPr>
          <a:lstStyle/>
          <a:p>
            <a:pPr algn="ctr">
              <a:spcBef>
                <a:spcPts val="800"/>
              </a:spcBef>
            </a:pPr>
            <a:r>
              <a:rPr lang="en-US" sz="1200" b="1" dirty="0">
                <a:solidFill>
                  <a:schemeClr val="bg1"/>
                </a:solidFill>
              </a:rPr>
              <a:t>153/160</a:t>
            </a:r>
          </a:p>
        </p:txBody>
      </p:sp>
      <p:sp>
        <p:nvSpPr>
          <p:cNvPr id="35" name="TextBox 34">
            <a:extLst>
              <a:ext uri="{FF2B5EF4-FFF2-40B4-BE49-F238E27FC236}">
                <a16:creationId xmlns:a16="http://schemas.microsoft.com/office/drawing/2014/main" id="{2D40074E-8792-41F1-8C8F-A5BD5487631C}"/>
              </a:ext>
            </a:extLst>
          </p:cNvPr>
          <p:cNvSpPr txBox="1"/>
          <p:nvPr/>
        </p:nvSpPr>
        <p:spPr>
          <a:xfrm>
            <a:off x="3699415" y="4656241"/>
            <a:ext cx="304800" cy="369332"/>
          </a:xfrm>
          <a:prstGeom prst="rect">
            <a:avLst/>
          </a:prstGeom>
          <a:noFill/>
        </p:spPr>
        <p:txBody>
          <a:bodyPr wrap="square" lIns="0" tIns="0" rIns="0" bIns="0" rtlCol="0">
            <a:spAutoFit/>
          </a:bodyPr>
          <a:lstStyle/>
          <a:p>
            <a:pPr algn="ctr">
              <a:spcBef>
                <a:spcPts val="800"/>
              </a:spcBef>
            </a:pPr>
            <a:r>
              <a:rPr lang="en-US" sz="1200" b="1" dirty="0">
                <a:solidFill>
                  <a:schemeClr val="bg1"/>
                </a:solidFill>
              </a:rPr>
              <a:t>151/161</a:t>
            </a:r>
          </a:p>
        </p:txBody>
      </p:sp>
      <p:sp>
        <p:nvSpPr>
          <p:cNvPr id="36" name="TextBox 35">
            <a:extLst>
              <a:ext uri="{FF2B5EF4-FFF2-40B4-BE49-F238E27FC236}">
                <a16:creationId xmlns:a16="http://schemas.microsoft.com/office/drawing/2014/main" id="{1E739A82-BD96-4066-9710-A6C4B495A7D5}"/>
              </a:ext>
            </a:extLst>
          </p:cNvPr>
          <p:cNvSpPr txBox="1"/>
          <p:nvPr/>
        </p:nvSpPr>
        <p:spPr>
          <a:xfrm>
            <a:off x="4777984" y="4656241"/>
            <a:ext cx="244247" cy="369332"/>
          </a:xfrm>
          <a:prstGeom prst="rect">
            <a:avLst/>
          </a:prstGeom>
          <a:noFill/>
        </p:spPr>
        <p:txBody>
          <a:bodyPr wrap="square" lIns="0" tIns="0" rIns="0" bIns="0" rtlCol="0">
            <a:spAutoFit/>
          </a:bodyPr>
          <a:lstStyle/>
          <a:p>
            <a:pPr algn="ctr">
              <a:spcBef>
                <a:spcPts val="800"/>
              </a:spcBef>
            </a:pPr>
            <a:r>
              <a:rPr lang="en-US" sz="1200" b="1" dirty="0">
                <a:solidFill>
                  <a:schemeClr val="bg1"/>
                </a:solidFill>
              </a:rPr>
              <a:t>73/79</a:t>
            </a:r>
          </a:p>
        </p:txBody>
      </p:sp>
      <p:sp>
        <p:nvSpPr>
          <p:cNvPr id="37" name="TextBox 36">
            <a:extLst>
              <a:ext uri="{FF2B5EF4-FFF2-40B4-BE49-F238E27FC236}">
                <a16:creationId xmlns:a16="http://schemas.microsoft.com/office/drawing/2014/main" id="{1AD51D1E-1F6E-408D-A331-2DB652C1DB51}"/>
              </a:ext>
            </a:extLst>
          </p:cNvPr>
          <p:cNvSpPr txBox="1"/>
          <p:nvPr/>
        </p:nvSpPr>
        <p:spPr>
          <a:xfrm>
            <a:off x="5194143" y="4656241"/>
            <a:ext cx="244247" cy="369332"/>
          </a:xfrm>
          <a:prstGeom prst="rect">
            <a:avLst/>
          </a:prstGeom>
          <a:noFill/>
        </p:spPr>
        <p:txBody>
          <a:bodyPr wrap="square" lIns="0" tIns="0" rIns="0" bIns="0" rtlCol="0">
            <a:spAutoFit/>
          </a:bodyPr>
          <a:lstStyle/>
          <a:p>
            <a:pPr algn="ctr">
              <a:spcBef>
                <a:spcPts val="800"/>
              </a:spcBef>
            </a:pPr>
            <a:r>
              <a:rPr lang="en-US" sz="1200" b="1" dirty="0">
                <a:solidFill>
                  <a:schemeClr val="bg1"/>
                </a:solidFill>
              </a:rPr>
              <a:t>86/92</a:t>
            </a:r>
          </a:p>
        </p:txBody>
      </p:sp>
      <p:sp>
        <p:nvSpPr>
          <p:cNvPr id="38" name="TextBox 37">
            <a:extLst>
              <a:ext uri="{FF2B5EF4-FFF2-40B4-BE49-F238E27FC236}">
                <a16:creationId xmlns:a16="http://schemas.microsoft.com/office/drawing/2014/main" id="{08302CC5-3F53-474C-A76E-B1C634B6EC86}"/>
              </a:ext>
            </a:extLst>
          </p:cNvPr>
          <p:cNvSpPr txBox="1"/>
          <p:nvPr/>
        </p:nvSpPr>
        <p:spPr>
          <a:xfrm>
            <a:off x="6204420" y="4656241"/>
            <a:ext cx="304800" cy="369332"/>
          </a:xfrm>
          <a:prstGeom prst="rect">
            <a:avLst/>
          </a:prstGeom>
          <a:noFill/>
        </p:spPr>
        <p:txBody>
          <a:bodyPr wrap="square" lIns="0" tIns="0" rIns="0" bIns="0" rtlCol="0">
            <a:spAutoFit/>
          </a:bodyPr>
          <a:lstStyle/>
          <a:p>
            <a:pPr algn="ctr">
              <a:spcBef>
                <a:spcPts val="800"/>
              </a:spcBef>
            </a:pPr>
            <a:r>
              <a:rPr lang="en-US" sz="1200" b="1" dirty="0">
                <a:solidFill>
                  <a:schemeClr val="bg1"/>
                </a:solidFill>
              </a:rPr>
              <a:t>279/297</a:t>
            </a:r>
          </a:p>
        </p:txBody>
      </p:sp>
      <p:sp>
        <p:nvSpPr>
          <p:cNvPr id="39" name="TextBox 38">
            <a:extLst>
              <a:ext uri="{FF2B5EF4-FFF2-40B4-BE49-F238E27FC236}">
                <a16:creationId xmlns:a16="http://schemas.microsoft.com/office/drawing/2014/main" id="{D7BD05D4-02A9-432C-94BF-35C2F8669686}"/>
              </a:ext>
            </a:extLst>
          </p:cNvPr>
          <p:cNvSpPr txBox="1"/>
          <p:nvPr/>
        </p:nvSpPr>
        <p:spPr>
          <a:xfrm>
            <a:off x="6630270" y="4656241"/>
            <a:ext cx="304800" cy="369332"/>
          </a:xfrm>
          <a:prstGeom prst="rect">
            <a:avLst/>
          </a:prstGeom>
          <a:noFill/>
        </p:spPr>
        <p:txBody>
          <a:bodyPr wrap="square" lIns="0" tIns="0" rIns="0" bIns="0" rtlCol="0">
            <a:spAutoFit/>
          </a:bodyPr>
          <a:lstStyle/>
          <a:p>
            <a:pPr algn="ctr">
              <a:spcBef>
                <a:spcPts val="800"/>
              </a:spcBef>
            </a:pPr>
            <a:r>
              <a:rPr lang="en-US" sz="1200" b="1" dirty="0">
                <a:solidFill>
                  <a:schemeClr val="bg1"/>
                </a:solidFill>
              </a:rPr>
              <a:t>272/289</a:t>
            </a:r>
          </a:p>
        </p:txBody>
      </p:sp>
      <p:sp>
        <p:nvSpPr>
          <p:cNvPr id="40" name="TextBox 39">
            <a:extLst>
              <a:ext uri="{FF2B5EF4-FFF2-40B4-BE49-F238E27FC236}">
                <a16:creationId xmlns:a16="http://schemas.microsoft.com/office/drawing/2014/main" id="{895E4793-3E69-4DC8-A0B9-EFB8986F695B}"/>
              </a:ext>
            </a:extLst>
          </p:cNvPr>
          <p:cNvSpPr txBox="1"/>
          <p:nvPr/>
        </p:nvSpPr>
        <p:spPr>
          <a:xfrm>
            <a:off x="7710132" y="4656241"/>
            <a:ext cx="228600" cy="369332"/>
          </a:xfrm>
          <a:prstGeom prst="rect">
            <a:avLst/>
          </a:prstGeom>
          <a:noFill/>
        </p:spPr>
        <p:txBody>
          <a:bodyPr wrap="square" lIns="0" tIns="0" rIns="0" bIns="0" rtlCol="0">
            <a:spAutoFit/>
          </a:bodyPr>
          <a:lstStyle/>
          <a:p>
            <a:pPr algn="ctr">
              <a:spcBef>
                <a:spcPts val="800"/>
              </a:spcBef>
            </a:pPr>
            <a:r>
              <a:rPr lang="en-US" sz="1200" b="1" dirty="0">
                <a:solidFill>
                  <a:schemeClr val="bg1"/>
                </a:solidFill>
              </a:rPr>
              <a:t>44/50</a:t>
            </a:r>
          </a:p>
        </p:txBody>
      </p:sp>
      <p:sp>
        <p:nvSpPr>
          <p:cNvPr id="41" name="TextBox 40">
            <a:extLst>
              <a:ext uri="{FF2B5EF4-FFF2-40B4-BE49-F238E27FC236}">
                <a16:creationId xmlns:a16="http://schemas.microsoft.com/office/drawing/2014/main" id="{1896C7D2-85C3-4EF8-A56A-26D9BD9161BB}"/>
              </a:ext>
            </a:extLst>
          </p:cNvPr>
          <p:cNvSpPr txBox="1"/>
          <p:nvPr/>
        </p:nvSpPr>
        <p:spPr>
          <a:xfrm>
            <a:off x="8126838" y="4656241"/>
            <a:ext cx="228600" cy="369332"/>
          </a:xfrm>
          <a:prstGeom prst="rect">
            <a:avLst/>
          </a:prstGeom>
          <a:noFill/>
        </p:spPr>
        <p:txBody>
          <a:bodyPr wrap="square" lIns="0" tIns="0" rIns="0" bIns="0" rtlCol="0">
            <a:spAutoFit/>
          </a:bodyPr>
          <a:lstStyle/>
          <a:p>
            <a:pPr algn="ctr">
              <a:spcBef>
                <a:spcPts val="800"/>
              </a:spcBef>
            </a:pPr>
            <a:r>
              <a:rPr lang="en-US" sz="1200" b="1" dirty="0">
                <a:solidFill>
                  <a:schemeClr val="bg1"/>
                </a:solidFill>
              </a:rPr>
              <a:t>51/58</a:t>
            </a:r>
          </a:p>
        </p:txBody>
      </p:sp>
      <p:sp>
        <p:nvSpPr>
          <p:cNvPr id="42" name="TextBox 41">
            <a:extLst>
              <a:ext uri="{FF2B5EF4-FFF2-40B4-BE49-F238E27FC236}">
                <a16:creationId xmlns:a16="http://schemas.microsoft.com/office/drawing/2014/main" id="{0F22058C-FCB3-469E-ACE9-9F745BA832CE}"/>
              </a:ext>
            </a:extLst>
          </p:cNvPr>
          <p:cNvSpPr txBox="1"/>
          <p:nvPr/>
        </p:nvSpPr>
        <p:spPr>
          <a:xfrm>
            <a:off x="9166641" y="4656241"/>
            <a:ext cx="228600" cy="369332"/>
          </a:xfrm>
          <a:prstGeom prst="rect">
            <a:avLst/>
          </a:prstGeom>
          <a:noFill/>
        </p:spPr>
        <p:txBody>
          <a:bodyPr wrap="square" lIns="0" tIns="0" rIns="0" bIns="0" rtlCol="0">
            <a:spAutoFit/>
          </a:bodyPr>
          <a:lstStyle/>
          <a:p>
            <a:pPr algn="ctr">
              <a:spcBef>
                <a:spcPts val="800"/>
              </a:spcBef>
            </a:pPr>
            <a:r>
              <a:rPr lang="en-US" sz="1200" b="1" dirty="0">
                <a:solidFill>
                  <a:schemeClr val="bg1"/>
                </a:solidFill>
              </a:rPr>
              <a:t>12/13</a:t>
            </a:r>
          </a:p>
        </p:txBody>
      </p:sp>
      <p:sp>
        <p:nvSpPr>
          <p:cNvPr id="44" name="TextBox 43">
            <a:extLst>
              <a:ext uri="{FF2B5EF4-FFF2-40B4-BE49-F238E27FC236}">
                <a16:creationId xmlns:a16="http://schemas.microsoft.com/office/drawing/2014/main" id="{BD2A4F4F-5553-4BD0-9D94-B14E969917A5}"/>
              </a:ext>
            </a:extLst>
          </p:cNvPr>
          <p:cNvSpPr txBox="1"/>
          <p:nvPr/>
        </p:nvSpPr>
        <p:spPr>
          <a:xfrm>
            <a:off x="9583782" y="4656241"/>
            <a:ext cx="228600" cy="369332"/>
          </a:xfrm>
          <a:prstGeom prst="rect">
            <a:avLst/>
          </a:prstGeom>
          <a:noFill/>
        </p:spPr>
        <p:txBody>
          <a:bodyPr wrap="square" lIns="0" tIns="0" rIns="0" bIns="0" rtlCol="0">
            <a:spAutoFit/>
          </a:bodyPr>
          <a:lstStyle/>
          <a:p>
            <a:pPr algn="ctr">
              <a:spcBef>
                <a:spcPts val="800"/>
              </a:spcBef>
            </a:pPr>
            <a:r>
              <a:rPr lang="en-US" sz="1200" b="1" dirty="0">
                <a:solidFill>
                  <a:schemeClr val="bg1"/>
                </a:solidFill>
              </a:rPr>
              <a:t>12/13</a:t>
            </a:r>
          </a:p>
        </p:txBody>
      </p:sp>
      <p:sp>
        <p:nvSpPr>
          <p:cNvPr id="45" name="TextBox 44">
            <a:extLst>
              <a:ext uri="{FF2B5EF4-FFF2-40B4-BE49-F238E27FC236}">
                <a16:creationId xmlns:a16="http://schemas.microsoft.com/office/drawing/2014/main" id="{272F00AD-95A0-427E-A1BB-1AFDE2FE348C}"/>
              </a:ext>
            </a:extLst>
          </p:cNvPr>
          <p:cNvSpPr txBox="1"/>
          <p:nvPr/>
        </p:nvSpPr>
        <p:spPr>
          <a:xfrm>
            <a:off x="10638390" y="4656241"/>
            <a:ext cx="228600" cy="369332"/>
          </a:xfrm>
          <a:prstGeom prst="rect">
            <a:avLst/>
          </a:prstGeom>
          <a:noFill/>
        </p:spPr>
        <p:txBody>
          <a:bodyPr wrap="square" lIns="0" tIns="0" rIns="0" bIns="0" rtlCol="0">
            <a:spAutoFit/>
          </a:bodyPr>
          <a:lstStyle/>
          <a:p>
            <a:pPr algn="ctr">
              <a:spcBef>
                <a:spcPts val="800"/>
              </a:spcBef>
            </a:pPr>
            <a:r>
              <a:rPr lang="en-US" sz="1200" b="1" dirty="0">
                <a:solidFill>
                  <a:schemeClr val="bg1"/>
                </a:solidFill>
              </a:rPr>
              <a:t>9/</a:t>
            </a:r>
            <a:br>
              <a:rPr lang="en-US" sz="1200" b="1" dirty="0">
                <a:solidFill>
                  <a:schemeClr val="bg1"/>
                </a:solidFill>
              </a:rPr>
            </a:br>
            <a:r>
              <a:rPr lang="en-US" sz="1200" b="1" dirty="0">
                <a:solidFill>
                  <a:schemeClr val="bg1"/>
                </a:solidFill>
              </a:rPr>
              <a:t>9</a:t>
            </a:r>
          </a:p>
        </p:txBody>
      </p:sp>
      <p:sp>
        <p:nvSpPr>
          <p:cNvPr id="46" name="TextBox 45">
            <a:extLst>
              <a:ext uri="{FF2B5EF4-FFF2-40B4-BE49-F238E27FC236}">
                <a16:creationId xmlns:a16="http://schemas.microsoft.com/office/drawing/2014/main" id="{2CEE3E74-D209-4F9D-BB2D-9A835D00E974}"/>
              </a:ext>
            </a:extLst>
          </p:cNvPr>
          <p:cNvSpPr txBox="1"/>
          <p:nvPr/>
        </p:nvSpPr>
        <p:spPr>
          <a:xfrm>
            <a:off x="11040291" y="4656241"/>
            <a:ext cx="228600" cy="369332"/>
          </a:xfrm>
          <a:prstGeom prst="rect">
            <a:avLst/>
          </a:prstGeom>
          <a:noFill/>
        </p:spPr>
        <p:txBody>
          <a:bodyPr wrap="square" lIns="0" tIns="0" rIns="0" bIns="0" rtlCol="0">
            <a:spAutoFit/>
          </a:bodyPr>
          <a:lstStyle/>
          <a:p>
            <a:pPr algn="ctr">
              <a:spcBef>
                <a:spcPts val="800"/>
              </a:spcBef>
            </a:pPr>
            <a:r>
              <a:rPr lang="en-US" sz="1200" b="1" dirty="0">
                <a:solidFill>
                  <a:schemeClr val="bg1"/>
                </a:solidFill>
              </a:rPr>
              <a:t>11/12</a:t>
            </a:r>
          </a:p>
        </p:txBody>
      </p:sp>
      <p:sp>
        <p:nvSpPr>
          <p:cNvPr id="5" name="TextBox 4">
            <a:extLst>
              <a:ext uri="{FF2B5EF4-FFF2-40B4-BE49-F238E27FC236}">
                <a16:creationId xmlns:a16="http://schemas.microsoft.com/office/drawing/2014/main" id="{C65620FF-3BCD-4626-ACAD-7D3943F5CAAA}"/>
              </a:ext>
            </a:extLst>
          </p:cNvPr>
          <p:cNvSpPr txBox="1"/>
          <p:nvPr/>
        </p:nvSpPr>
        <p:spPr>
          <a:xfrm>
            <a:off x="1472012" y="4656241"/>
            <a:ext cx="304800" cy="369332"/>
          </a:xfrm>
          <a:prstGeom prst="rect">
            <a:avLst/>
          </a:prstGeom>
          <a:noFill/>
        </p:spPr>
        <p:txBody>
          <a:bodyPr wrap="square" lIns="0" tIns="0" rIns="0" bIns="0" rtlCol="0">
            <a:spAutoFit/>
          </a:bodyPr>
          <a:lstStyle/>
          <a:p>
            <a:pPr algn="ctr">
              <a:spcBef>
                <a:spcPts val="800"/>
              </a:spcBef>
            </a:pPr>
            <a:r>
              <a:rPr lang="en-US" sz="1200" b="1" dirty="0">
                <a:solidFill>
                  <a:srgbClr val="071D49"/>
                </a:solidFill>
              </a:rPr>
              <a:t>n/</a:t>
            </a:r>
            <a:br>
              <a:rPr lang="en-US" sz="1200" b="1" dirty="0">
                <a:solidFill>
                  <a:srgbClr val="071D49"/>
                </a:solidFill>
              </a:rPr>
            </a:br>
            <a:r>
              <a:rPr lang="en-US" sz="1200" b="1" dirty="0">
                <a:solidFill>
                  <a:srgbClr val="071D49"/>
                </a:solidFill>
              </a:rPr>
              <a:t>N</a:t>
            </a:r>
          </a:p>
        </p:txBody>
      </p:sp>
    </p:spTree>
    <p:extLst>
      <p:ext uri="{BB962C8B-B14F-4D97-AF65-F5344CB8AC3E}">
        <p14:creationId xmlns:p14="http://schemas.microsoft.com/office/powerpoint/2010/main" val="494566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a:extLst>
              <a:ext uri="{FF2B5EF4-FFF2-40B4-BE49-F238E27FC236}">
                <a16:creationId xmlns:a16="http://schemas.microsoft.com/office/drawing/2014/main" id="{1D6EBCA5-6A5C-4E09-AECA-A57B00B28767}"/>
              </a:ext>
            </a:extLst>
          </p:cNvPr>
          <p:cNvGraphicFramePr>
            <a:graphicFrameLocks noGrp="1"/>
          </p:cNvGraphicFramePr>
          <p:nvPr>
            <p:ph idx="1"/>
            <p:extLst>
              <p:ext uri="{D42A27DB-BD31-4B8C-83A1-F6EECF244321}">
                <p14:modId xmlns:p14="http://schemas.microsoft.com/office/powerpoint/2010/main" val="4190153616"/>
              </p:ext>
            </p:extLst>
          </p:nvPr>
        </p:nvGraphicFramePr>
        <p:xfrm>
          <a:off x="711200" y="1324836"/>
          <a:ext cx="11144250" cy="4303712"/>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a:extLst>
              <a:ext uri="{FF2B5EF4-FFF2-40B4-BE49-F238E27FC236}">
                <a16:creationId xmlns:a16="http://schemas.microsoft.com/office/drawing/2014/main" id="{3B401169-FBE5-4A2E-BDBC-5A96F6B68D73}"/>
              </a:ext>
            </a:extLst>
          </p:cNvPr>
          <p:cNvSpPr>
            <a:spLocks noGrp="1"/>
          </p:cNvSpPr>
          <p:nvPr>
            <p:ph type="title"/>
          </p:nvPr>
        </p:nvSpPr>
        <p:spPr>
          <a:xfrm>
            <a:off x="711203" y="152401"/>
            <a:ext cx="10715622" cy="838200"/>
          </a:xfrm>
        </p:spPr>
        <p:txBody>
          <a:bodyPr/>
          <a:lstStyle/>
          <a:p>
            <a:r>
              <a:rPr lang="en-US" dirty="0"/>
              <a:t>HIV-1 RNA &lt;50 c/mL Was Comparable Across Sex, Third Agent Class, and CD4+ Cell Count Subgroups at Week 48</a:t>
            </a:r>
          </a:p>
        </p:txBody>
      </p:sp>
      <p:sp>
        <p:nvSpPr>
          <p:cNvPr id="4" name="Slide Number Placeholder 3">
            <a:extLst>
              <a:ext uri="{FF2B5EF4-FFF2-40B4-BE49-F238E27FC236}">
                <a16:creationId xmlns:a16="http://schemas.microsoft.com/office/drawing/2014/main" id="{C48A77F1-B651-460D-93CA-37CE8ACBF0D9}"/>
              </a:ext>
            </a:extLst>
          </p:cNvPr>
          <p:cNvSpPr>
            <a:spLocks noGrp="1"/>
          </p:cNvSpPr>
          <p:nvPr>
            <p:ph type="sldNum" sz="quarter" idx="4"/>
          </p:nvPr>
        </p:nvSpPr>
        <p:spPr/>
        <p:txBody>
          <a:bodyPr/>
          <a:lstStyle/>
          <a:p>
            <a:fld id="{724AC3FD-09E3-4FF5-A0F9-A72F20D7F301}" type="slidenum">
              <a:rPr lang="en-GB" smtClean="0"/>
              <a:pPr/>
              <a:t>9</a:t>
            </a:fld>
            <a:endParaRPr lang="en-GB" dirty="0"/>
          </a:p>
        </p:txBody>
      </p:sp>
      <p:sp>
        <p:nvSpPr>
          <p:cNvPr id="9" name="TextBox 8">
            <a:extLst>
              <a:ext uri="{FF2B5EF4-FFF2-40B4-BE49-F238E27FC236}">
                <a16:creationId xmlns:a16="http://schemas.microsoft.com/office/drawing/2014/main" id="{E3F76095-3510-47E7-A46E-CD8E35DD0CF5}"/>
              </a:ext>
            </a:extLst>
          </p:cNvPr>
          <p:cNvSpPr txBox="1"/>
          <p:nvPr/>
        </p:nvSpPr>
        <p:spPr>
          <a:xfrm>
            <a:off x="5556218" y="5637030"/>
            <a:ext cx="2093976" cy="276999"/>
          </a:xfrm>
          <a:prstGeom prst="rect">
            <a:avLst/>
          </a:prstGeom>
          <a:noFill/>
        </p:spPr>
        <p:txBody>
          <a:bodyPr wrap="square" rtlCol="0">
            <a:noAutofit/>
          </a:bodyPr>
          <a:lstStyle/>
          <a:p>
            <a:pPr algn="ctr"/>
            <a:r>
              <a:rPr lang="en-US" sz="1200" dirty="0">
                <a:solidFill>
                  <a:schemeClr val="accent2"/>
                </a:solidFill>
                <a:latin typeface="+mn-lt"/>
                <a:cs typeface="Arial" panose="020B0604020202020204" pitchFamily="34" charset="0"/>
              </a:rPr>
              <a:t>Baseline third agent class</a:t>
            </a:r>
          </a:p>
        </p:txBody>
      </p:sp>
      <p:cxnSp>
        <p:nvCxnSpPr>
          <p:cNvPr id="11" name="Straight Connector 10">
            <a:extLst>
              <a:ext uri="{FF2B5EF4-FFF2-40B4-BE49-F238E27FC236}">
                <a16:creationId xmlns:a16="http://schemas.microsoft.com/office/drawing/2014/main" id="{0F6B00F7-A004-4E3C-950B-C5A9EC817531}"/>
              </a:ext>
            </a:extLst>
          </p:cNvPr>
          <p:cNvCxnSpPr>
            <a:cxnSpLocks/>
          </p:cNvCxnSpPr>
          <p:nvPr/>
        </p:nvCxnSpPr>
        <p:spPr>
          <a:xfrm>
            <a:off x="4672013" y="5595637"/>
            <a:ext cx="3862387"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6A6B00C-052B-4453-8C44-E4583C35F6D1}"/>
              </a:ext>
            </a:extLst>
          </p:cNvPr>
          <p:cNvSpPr txBox="1"/>
          <p:nvPr/>
        </p:nvSpPr>
        <p:spPr>
          <a:xfrm>
            <a:off x="9236837" y="5637030"/>
            <a:ext cx="2093976" cy="276999"/>
          </a:xfrm>
          <a:prstGeom prst="rect">
            <a:avLst/>
          </a:prstGeom>
          <a:noFill/>
        </p:spPr>
        <p:txBody>
          <a:bodyPr wrap="square" rtlCol="0">
            <a:spAutoFit/>
          </a:bodyPr>
          <a:lstStyle/>
          <a:p>
            <a:pPr algn="ctr"/>
            <a:r>
              <a:rPr lang="en-US" sz="1200" dirty="0">
                <a:solidFill>
                  <a:schemeClr val="accent2"/>
                </a:solidFill>
                <a:latin typeface="+mn-lt"/>
              </a:rPr>
              <a:t>Baseline CD4+ cell count</a:t>
            </a:r>
          </a:p>
        </p:txBody>
      </p:sp>
      <p:cxnSp>
        <p:nvCxnSpPr>
          <p:cNvPr id="14" name="Straight Connector 13">
            <a:extLst>
              <a:ext uri="{FF2B5EF4-FFF2-40B4-BE49-F238E27FC236}">
                <a16:creationId xmlns:a16="http://schemas.microsoft.com/office/drawing/2014/main" id="{352038AE-E68E-4AE9-BD11-C8D47C46F76B}"/>
              </a:ext>
            </a:extLst>
          </p:cNvPr>
          <p:cNvCxnSpPr>
            <a:cxnSpLocks/>
          </p:cNvCxnSpPr>
          <p:nvPr/>
        </p:nvCxnSpPr>
        <p:spPr>
          <a:xfrm>
            <a:off x="9140825" y="5595637"/>
            <a:ext cx="228600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6" name="Text Placeholder 22">
            <a:extLst>
              <a:ext uri="{FF2B5EF4-FFF2-40B4-BE49-F238E27FC236}">
                <a16:creationId xmlns:a16="http://schemas.microsoft.com/office/drawing/2014/main" id="{F8B47BC0-697E-4AC8-8EA7-EA13AC53724E}"/>
              </a:ext>
            </a:extLst>
          </p:cNvPr>
          <p:cNvSpPr txBox="1">
            <a:spLocks/>
          </p:cNvSpPr>
          <p:nvPr/>
        </p:nvSpPr>
        <p:spPr bwMode="auto">
          <a:xfrm>
            <a:off x="6538913" y="6419850"/>
            <a:ext cx="5203825"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0" indent="0" algn="l" rtl="0" eaLnBrk="0" fontAlgn="base" hangingPunct="0">
              <a:spcBef>
                <a:spcPct val="0"/>
              </a:spcBef>
              <a:spcAft>
                <a:spcPts val="400"/>
              </a:spcAft>
              <a:buClr>
                <a:srgbClr val="E31836"/>
              </a:buClr>
              <a:buSzPct val="115000"/>
              <a:buFont typeface="Arial" panose="020B0604020202020204" pitchFamily="34" charset="0"/>
              <a:buNone/>
              <a:defRPr sz="2000">
                <a:solidFill>
                  <a:schemeClr val="accent2"/>
                </a:solidFill>
                <a:latin typeface="Arial" panose="020B0604020202020204" pitchFamily="34" charset="0"/>
                <a:ea typeface="+mn-ea"/>
                <a:cs typeface="Arial" panose="020B0604020202020204" pitchFamily="34" charset="0"/>
              </a:defRPr>
            </a:lvl1pPr>
            <a:lvl2pPr marL="176213" indent="-176213" algn="l" rtl="0" eaLnBrk="0" fontAlgn="base" hangingPunct="0">
              <a:spcBef>
                <a:spcPct val="0"/>
              </a:spcBef>
              <a:spcAft>
                <a:spcPts val="400"/>
              </a:spcAft>
              <a:buClr>
                <a:srgbClr val="E31836"/>
              </a:buClr>
              <a:buSzPct val="115000"/>
              <a:buFont typeface="Arial" panose="020B0604020202020204" pitchFamily="34" charset="0"/>
              <a:buChar char="•"/>
              <a:defRPr sz="1700">
                <a:solidFill>
                  <a:schemeClr val="accent2"/>
                </a:solidFill>
                <a:latin typeface="Arial" panose="020B0604020202020204" pitchFamily="34" charset="0"/>
                <a:cs typeface="Arial" panose="020B0604020202020204" pitchFamily="34" charset="0"/>
              </a:defRPr>
            </a:lvl2pPr>
            <a:lvl3pPr marL="568325" indent="-173038" algn="l" rtl="0" eaLnBrk="0" fontAlgn="base" hangingPunct="0">
              <a:spcBef>
                <a:spcPct val="0"/>
              </a:spcBef>
              <a:spcAft>
                <a:spcPts val="400"/>
              </a:spcAft>
              <a:buClr>
                <a:srgbClr val="E31836"/>
              </a:buClr>
              <a:buSzPct val="115000"/>
              <a:buFont typeface="Arial" panose="020B0604020202020204" pitchFamily="34" charset="0"/>
              <a:buChar char="•"/>
              <a:defRPr lang="en-US" sz="1500" dirty="0">
                <a:solidFill>
                  <a:schemeClr val="accent2"/>
                </a:solidFill>
                <a:latin typeface="Arial" panose="020B0604020202020204" pitchFamily="34" charset="0"/>
                <a:cs typeface="Arial" panose="020B0604020202020204" pitchFamily="34" charset="0"/>
              </a:defRPr>
            </a:lvl3pPr>
            <a:lvl4pPr marL="976313" indent="-188913" algn="l" rtl="0" eaLnBrk="0" fontAlgn="base" hangingPunct="0">
              <a:spcBef>
                <a:spcPct val="0"/>
              </a:spcBef>
              <a:spcAft>
                <a:spcPts val="400"/>
              </a:spcAft>
              <a:buClr>
                <a:srgbClr val="E31836"/>
              </a:buClr>
              <a:buSzPct val="115000"/>
              <a:buFont typeface="Arial" panose="020B0604020202020204" pitchFamily="34" charset="0"/>
              <a:buChar char="•"/>
              <a:defRPr lang="en-US" sz="1300" dirty="0">
                <a:solidFill>
                  <a:schemeClr val="accent2"/>
                </a:solidFill>
                <a:latin typeface="Arial" panose="020B0604020202020204" pitchFamily="34" charset="0"/>
                <a:cs typeface="Arial" panose="020B0604020202020204" pitchFamily="34" charset="0"/>
              </a:defRPr>
            </a:lvl4pPr>
            <a:lvl5pPr marL="1229753" indent="-152396" algn="l" defTabSz="1231869" rtl="0" eaLnBrk="0" fontAlgn="base" hangingPunct="0">
              <a:spcBef>
                <a:spcPct val="0"/>
              </a:spcBef>
              <a:spcAft>
                <a:spcPts val="400"/>
              </a:spcAft>
              <a:buClr>
                <a:srgbClr val="E31836"/>
              </a:buClr>
              <a:buSzPct val="115000"/>
              <a:buFont typeface="Arial" panose="020B0604020202020204" pitchFamily="34" charset="0"/>
              <a:buChar char="•"/>
              <a:defRPr lang="en-GB" sz="1467" dirty="0">
                <a:solidFill>
                  <a:schemeClr val="accent2"/>
                </a:solidFill>
                <a:latin typeface="Arial" panose="020B0604020202020204" pitchFamily="34" charset="0"/>
                <a:cs typeface="Arial" panose="020B0604020202020204" pitchFamily="34" charset="0"/>
              </a:defRPr>
            </a:lvl5pPr>
            <a:lvl6pPr marL="891095" indent="0" algn="l" rtl="0" eaLnBrk="1" fontAlgn="base" hangingPunct="1">
              <a:spcBef>
                <a:spcPct val="20000"/>
              </a:spcBef>
              <a:spcAft>
                <a:spcPct val="0"/>
              </a:spcAft>
              <a:buClr>
                <a:srgbClr val="B61229"/>
              </a:buClr>
              <a:buSzPct val="115000"/>
              <a:buFont typeface="Arial" charset="0"/>
              <a:buNone/>
              <a:defRPr sz="1333">
                <a:solidFill>
                  <a:schemeClr val="bg2"/>
                </a:solidFill>
                <a:latin typeface="+mn-lt"/>
                <a:cs typeface="+mn-cs"/>
              </a:defRPr>
            </a:lvl6pPr>
            <a:lvl7pPr marL="1930352"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7pPr>
            <a:lvl8pPr marL="2539937"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8pPr>
            <a:lvl9pPr marL="3149521" indent="-251878" algn="l" rtl="0" eaLnBrk="1" fontAlgn="base" hangingPunct="1">
              <a:spcBef>
                <a:spcPct val="20000"/>
              </a:spcBef>
              <a:spcAft>
                <a:spcPct val="0"/>
              </a:spcAft>
              <a:buClr>
                <a:srgbClr val="B61229"/>
              </a:buClr>
              <a:buSzPct val="115000"/>
              <a:buFont typeface="Arial" charset="0"/>
              <a:buChar char="•"/>
              <a:defRPr sz="1333">
                <a:solidFill>
                  <a:schemeClr val="bg2"/>
                </a:solidFill>
                <a:latin typeface="+mn-lt"/>
                <a:cs typeface="+mn-cs"/>
              </a:defRPr>
            </a:lvl9pPr>
          </a:lstStyle>
          <a:p>
            <a:pPr algn="r"/>
            <a:r>
              <a:rPr lang="en-US" sz="800" kern="0" dirty="0"/>
              <a:t>Ait-Khaled et al. EACS 2019; Basel, Switzerland. Slides PS7/2.</a:t>
            </a:r>
          </a:p>
        </p:txBody>
      </p:sp>
      <p:sp>
        <p:nvSpPr>
          <p:cNvPr id="22" name="TextBox 21">
            <a:extLst>
              <a:ext uri="{FF2B5EF4-FFF2-40B4-BE49-F238E27FC236}">
                <a16:creationId xmlns:a16="http://schemas.microsoft.com/office/drawing/2014/main" id="{FA70FA12-F1D8-4FD5-9957-3563AA2CC657}"/>
              </a:ext>
            </a:extLst>
          </p:cNvPr>
          <p:cNvSpPr txBox="1"/>
          <p:nvPr/>
        </p:nvSpPr>
        <p:spPr>
          <a:xfrm>
            <a:off x="1874739" y="5637030"/>
            <a:ext cx="2093976" cy="276999"/>
          </a:xfrm>
          <a:prstGeom prst="rect">
            <a:avLst/>
          </a:prstGeom>
          <a:noFill/>
        </p:spPr>
        <p:txBody>
          <a:bodyPr wrap="square" rtlCol="0">
            <a:noAutofit/>
          </a:bodyPr>
          <a:lstStyle/>
          <a:p>
            <a:pPr algn="ctr"/>
            <a:r>
              <a:rPr lang="en-US" sz="1200" dirty="0">
                <a:solidFill>
                  <a:schemeClr val="accent2"/>
                </a:solidFill>
                <a:latin typeface="+mn-lt"/>
                <a:cs typeface="Arial" panose="020B0604020202020204" pitchFamily="34" charset="0"/>
              </a:rPr>
              <a:t>Sex</a:t>
            </a:r>
          </a:p>
        </p:txBody>
      </p:sp>
      <p:cxnSp>
        <p:nvCxnSpPr>
          <p:cNvPr id="23" name="Straight Connector 22">
            <a:extLst>
              <a:ext uri="{FF2B5EF4-FFF2-40B4-BE49-F238E27FC236}">
                <a16:creationId xmlns:a16="http://schemas.microsoft.com/office/drawing/2014/main" id="{9048C271-3ED6-4727-9FA0-C6443825CE46}"/>
              </a:ext>
            </a:extLst>
          </p:cNvPr>
          <p:cNvCxnSpPr>
            <a:cxnSpLocks/>
          </p:cNvCxnSpPr>
          <p:nvPr/>
        </p:nvCxnSpPr>
        <p:spPr>
          <a:xfrm>
            <a:off x="1702527" y="5595637"/>
            <a:ext cx="243840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69EEEFF7-601E-47BA-BDC2-B9396201C7CD}"/>
              </a:ext>
            </a:extLst>
          </p:cNvPr>
          <p:cNvSpPr txBox="1"/>
          <p:nvPr/>
        </p:nvSpPr>
        <p:spPr>
          <a:xfrm>
            <a:off x="1894665" y="4898917"/>
            <a:ext cx="228600" cy="369332"/>
          </a:xfrm>
          <a:prstGeom prst="rect">
            <a:avLst/>
          </a:prstGeom>
          <a:noFill/>
        </p:spPr>
        <p:txBody>
          <a:bodyPr wrap="square" lIns="0" tIns="0" rIns="0" bIns="0" rtlCol="0">
            <a:spAutoFit/>
          </a:bodyPr>
          <a:lstStyle/>
          <a:p>
            <a:pPr algn="ctr">
              <a:spcBef>
                <a:spcPts val="800"/>
              </a:spcBef>
            </a:pPr>
            <a:r>
              <a:rPr lang="en-US" sz="1200" b="1" dirty="0">
                <a:solidFill>
                  <a:schemeClr val="bg1"/>
                </a:solidFill>
              </a:rPr>
              <a:t>21/25</a:t>
            </a:r>
          </a:p>
        </p:txBody>
      </p:sp>
      <p:sp>
        <p:nvSpPr>
          <p:cNvPr id="26" name="TextBox 25">
            <a:extLst>
              <a:ext uri="{FF2B5EF4-FFF2-40B4-BE49-F238E27FC236}">
                <a16:creationId xmlns:a16="http://schemas.microsoft.com/office/drawing/2014/main" id="{7B37DFF6-6227-47E7-9045-B1677FC31FE8}"/>
              </a:ext>
            </a:extLst>
          </p:cNvPr>
          <p:cNvSpPr txBox="1"/>
          <p:nvPr/>
        </p:nvSpPr>
        <p:spPr>
          <a:xfrm>
            <a:off x="2317899" y="4898917"/>
            <a:ext cx="228600" cy="369332"/>
          </a:xfrm>
          <a:prstGeom prst="rect">
            <a:avLst/>
          </a:prstGeom>
          <a:noFill/>
        </p:spPr>
        <p:txBody>
          <a:bodyPr wrap="square" lIns="0" tIns="0" rIns="0" bIns="0" rtlCol="0">
            <a:spAutoFit/>
          </a:bodyPr>
          <a:lstStyle/>
          <a:p>
            <a:pPr algn="ctr">
              <a:spcBef>
                <a:spcPts val="800"/>
              </a:spcBef>
            </a:pPr>
            <a:r>
              <a:rPr lang="en-US" sz="1200" b="1" dirty="0">
                <a:solidFill>
                  <a:schemeClr val="bg1"/>
                </a:solidFill>
              </a:rPr>
              <a:t>27/33</a:t>
            </a:r>
          </a:p>
        </p:txBody>
      </p:sp>
      <p:sp>
        <p:nvSpPr>
          <p:cNvPr id="27" name="TextBox 26">
            <a:extLst>
              <a:ext uri="{FF2B5EF4-FFF2-40B4-BE49-F238E27FC236}">
                <a16:creationId xmlns:a16="http://schemas.microsoft.com/office/drawing/2014/main" id="{E19C7E16-A772-44F5-808B-65D189ABD3E3}"/>
              </a:ext>
            </a:extLst>
          </p:cNvPr>
          <p:cNvSpPr txBox="1"/>
          <p:nvPr/>
        </p:nvSpPr>
        <p:spPr>
          <a:xfrm>
            <a:off x="3317529" y="4898917"/>
            <a:ext cx="304800" cy="369332"/>
          </a:xfrm>
          <a:prstGeom prst="rect">
            <a:avLst/>
          </a:prstGeom>
          <a:noFill/>
        </p:spPr>
        <p:txBody>
          <a:bodyPr wrap="square" lIns="0" tIns="0" rIns="0" bIns="0" rtlCol="0">
            <a:spAutoFit/>
          </a:bodyPr>
          <a:lstStyle/>
          <a:p>
            <a:pPr algn="ctr">
              <a:spcBef>
                <a:spcPts val="800"/>
              </a:spcBef>
            </a:pPr>
            <a:r>
              <a:rPr lang="en-US" sz="1200" b="1" dirty="0">
                <a:solidFill>
                  <a:schemeClr val="bg1"/>
                </a:solidFill>
              </a:rPr>
              <a:t>323/344</a:t>
            </a:r>
          </a:p>
        </p:txBody>
      </p:sp>
      <p:sp>
        <p:nvSpPr>
          <p:cNvPr id="28" name="TextBox 27">
            <a:extLst>
              <a:ext uri="{FF2B5EF4-FFF2-40B4-BE49-F238E27FC236}">
                <a16:creationId xmlns:a16="http://schemas.microsoft.com/office/drawing/2014/main" id="{27EC7675-C78E-4885-8389-D18129AFD959}"/>
              </a:ext>
            </a:extLst>
          </p:cNvPr>
          <p:cNvSpPr txBox="1"/>
          <p:nvPr/>
        </p:nvSpPr>
        <p:spPr>
          <a:xfrm>
            <a:off x="3725091" y="4898917"/>
            <a:ext cx="304800" cy="369332"/>
          </a:xfrm>
          <a:prstGeom prst="rect">
            <a:avLst/>
          </a:prstGeom>
          <a:noFill/>
        </p:spPr>
        <p:txBody>
          <a:bodyPr wrap="square" lIns="0" tIns="0" rIns="0" bIns="0" rtlCol="0">
            <a:spAutoFit/>
          </a:bodyPr>
          <a:lstStyle/>
          <a:p>
            <a:pPr algn="ctr">
              <a:spcBef>
                <a:spcPts val="800"/>
              </a:spcBef>
            </a:pPr>
            <a:r>
              <a:rPr lang="en-US" sz="1200" b="1" dirty="0">
                <a:solidFill>
                  <a:schemeClr val="bg1"/>
                </a:solidFill>
              </a:rPr>
              <a:t>319/339</a:t>
            </a:r>
          </a:p>
        </p:txBody>
      </p:sp>
      <p:sp>
        <p:nvSpPr>
          <p:cNvPr id="30" name="TextBox 29">
            <a:extLst>
              <a:ext uri="{FF2B5EF4-FFF2-40B4-BE49-F238E27FC236}">
                <a16:creationId xmlns:a16="http://schemas.microsoft.com/office/drawing/2014/main" id="{ECEF694F-DAC2-4395-AC86-F450E7176D02}"/>
              </a:ext>
            </a:extLst>
          </p:cNvPr>
          <p:cNvSpPr txBox="1"/>
          <p:nvPr/>
        </p:nvSpPr>
        <p:spPr>
          <a:xfrm>
            <a:off x="4819758" y="4898917"/>
            <a:ext cx="219456" cy="369332"/>
          </a:xfrm>
          <a:prstGeom prst="rect">
            <a:avLst/>
          </a:prstGeom>
          <a:noFill/>
        </p:spPr>
        <p:txBody>
          <a:bodyPr wrap="square" lIns="0" tIns="0" rIns="0" bIns="0" rtlCol="0">
            <a:spAutoFit/>
          </a:bodyPr>
          <a:lstStyle/>
          <a:p>
            <a:pPr algn="ctr">
              <a:spcBef>
                <a:spcPts val="800"/>
              </a:spcBef>
            </a:pPr>
            <a:r>
              <a:rPr lang="en-US" sz="1200" b="1" dirty="0">
                <a:solidFill>
                  <a:schemeClr val="bg1"/>
                </a:solidFill>
              </a:rPr>
              <a:t>49/51</a:t>
            </a:r>
          </a:p>
        </p:txBody>
      </p:sp>
      <p:sp>
        <p:nvSpPr>
          <p:cNvPr id="31" name="TextBox 30">
            <a:extLst>
              <a:ext uri="{FF2B5EF4-FFF2-40B4-BE49-F238E27FC236}">
                <a16:creationId xmlns:a16="http://schemas.microsoft.com/office/drawing/2014/main" id="{31CD2124-B0C3-4D66-879A-282F6CB9CD2E}"/>
              </a:ext>
            </a:extLst>
          </p:cNvPr>
          <p:cNvSpPr txBox="1"/>
          <p:nvPr/>
        </p:nvSpPr>
        <p:spPr>
          <a:xfrm>
            <a:off x="5239947" y="4898917"/>
            <a:ext cx="219456" cy="369332"/>
          </a:xfrm>
          <a:prstGeom prst="rect">
            <a:avLst/>
          </a:prstGeom>
          <a:noFill/>
        </p:spPr>
        <p:txBody>
          <a:bodyPr wrap="square" lIns="0" tIns="0" rIns="0" bIns="0" rtlCol="0">
            <a:spAutoFit/>
          </a:bodyPr>
          <a:lstStyle/>
          <a:p>
            <a:pPr algn="ctr">
              <a:spcBef>
                <a:spcPts val="800"/>
              </a:spcBef>
            </a:pPr>
            <a:r>
              <a:rPr lang="en-US" sz="1200" b="1" dirty="0">
                <a:solidFill>
                  <a:schemeClr val="bg1"/>
                </a:solidFill>
              </a:rPr>
              <a:t>42/48</a:t>
            </a:r>
          </a:p>
        </p:txBody>
      </p:sp>
      <p:sp>
        <p:nvSpPr>
          <p:cNvPr id="32" name="TextBox 31">
            <a:extLst>
              <a:ext uri="{FF2B5EF4-FFF2-40B4-BE49-F238E27FC236}">
                <a16:creationId xmlns:a16="http://schemas.microsoft.com/office/drawing/2014/main" id="{46A5B2B6-C109-45D8-8832-AD0AC595CB8A}"/>
              </a:ext>
            </a:extLst>
          </p:cNvPr>
          <p:cNvSpPr txBox="1"/>
          <p:nvPr/>
        </p:nvSpPr>
        <p:spPr>
          <a:xfrm>
            <a:off x="6239691" y="4898917"/>
            <a:ext cx="304800" cy="369332"/>
          </a:xfrm>
          <a:prstGeom prst="rect">
            <a:avLst/>
          </a:prstGeom>
          <a:noFill/>
        </p:spPr>
        <p:txBody>
          <a:bodyPr wrap="square" lIns="0" tIns="0" rIns="0" bIns="0" rtlCol="0">
            <a:spAutoFit/>
          </a:bodyPr>
          <a:lstStyle/>
          <a:p>
            <a:pPr algn="ctr">
              <a:spcBef>
                <a:spcPts val="800"/>
              </a:spcBef>
            </a:pPr>
            <a:r>
              <a:rPr lang="en-US" sz="1200" b="1" dirty="0">
                <a:solidFill>
                  <a:schemeClr val="bg1"/>
                </a:solidFill>
              </a:rPr>
              <a:t>268/289</a:t>
            </a:r>
          </a:p>
        </p:txBody>
      </p:sp>
      <p:sp>
        <p:nvSpPr>
          <p:cNvPr id="33" name="TextBox 32">
            <a:extLst>
              <a:ext uri="{FF2B5EF4-FFF2-40B4-BE49-F238E27FC236}">
                <a16:creationId xmlns:a16="http://schemas.microsoft.com/office/drawing/2014/main" id="{CC0FE45E-A8AE-4042-89E9-7C213FD38478}"/>
              </a:ext>
            </a:extLst>
          </p:cNvPr>
          <p:cNvSpPr txBox="1"/>
          <p:nvPr/>
        </p:nvSpPr>
        <p:spPr>
          <a:xfrm>
            <a:off x="6657267" y="4898917"/>
            <a:ext cx="304800" cy="369332"/>
          </a:xfrm>
          <a:prstGeom prst="rect">
            <a:avLst/>
          </a:prstGeom>
          <a:noFill/>
        </p:spPr>
        <p:txBody>
          <a:bodyPr wrap="square" lIns="0" tIns="0" rIns="0" bIns="0" rtlCol="0">
            <a:spAutoFit/>
          </a:bodyPr>
          <a:lstStyle/>
          <a:p>
            <a:pPr algn="ctr">
              <a:spcBef>
                <a:spcPts val="800"/>
              </a:spcBef>
            </a:pPr>
            <a:r>
              <a:rPr lang="en-US" sz="1200" b="1" dirty="0">
                <a:solidFill>
                  <a:schemeClr val="bg1"/>
                </a:solidFill>
              </a:rPr>
              <a:t>276/296</a:t>
            </a:r>
          </a:p>
        </p:txBody>
      </p:sp>
      <p:sp>
        <p:nvSpPr>
          <p:cNvPr id="34" name="TextBox 33">
            <a:extLst>
              <a:ext uri="{FF2B5EF4-FFF2-40B4-BE49-F238E27FC236}">
                <a16:creationId xmlns:a16="http://schemas.microsoft.com/office/drawing/2014/main" id="{314A71ED-62AE-4448-8AA5-38B484581F38}"/>
              </a:ext>
            </a:extLst>
          </p:cNvPr>
          <p:cNvSpPr txBox="1"/>
          <p:nvPr/>
        </p:nvSpPr>
        <p:spPr>
          <a:xfrm>
            <a:off x="7751064" y="4898917"/>
            <a:ext cx="219456" cy="369332"/>
          </a:xfrm>
          <a:prstGeom prst="rect">
            <a:avLst/>
          </a:prstGeom>
          <a:noFill/>
        </p:spPr>
        <p:txBody>
          <a:bodyPr wrap="square" lIns="0" tIns="0" rIns="0" bIns="0" rtlCol="0">
            <a:spAutoFit/>
          </a:bodyPr>
          <a:lstStyle/>
          <a:p>
            <a:pPr algn="ctr">
              <a:spcBef>
                <a:spcPts val="800"/>
              </a:spcBef>
            </a:pPr>
            <a:r>
              <a:rPr lang="en-US" sz="1200" b="1" dirty="0">
                <a:solidFill>
                  <a:schemeClr val="bg1"/>
                </a:solidFill>
              </a:rPr>
              <a:t>27/29</a:t>
            </a:r>
          </a:p>
        </p:txBody>
      </p:sp>
      <p:sp>
        <p:nvSpPr>
          <p:cNvPr id="35" name="TextBox 34">
            <a:extLst>
              <a:ext uri="{FF2B5EF4-FFF2-40B4-BE49-F238E27FC236}">
                <a16:creationId xmlns:a16="http://schemas.microsoft.com/office/drawing/2014/main" id="{7A8E58FB-681D-4AC7-8E1D-1F4020754E55}"/>
              </a:ext>
            </a:extLst>
          </p:cNvPr>
          <p:cNvSpPr txBox="1"/>
          <p:nvPr/>
        </p:nvSpPr>
        <p:spPr>
          <a:xfrm>
            <a:off x="8162544" y="4898917"/>
            <a:ext cx="219456" cy="369332"/>
          </a:xfrm>
          <a:prstGeom prst="rect">
            <a:avLst/>
          </a:prstGeom>
          <a:noFill/>
        </p:spPr>
        <p:txBody>
          <a:bodyPr wrap="square" lIns="0" tIns="0" rIns="0" bIns="0" rtlCol="0">
            <a:spAutoFit/>
          </a:bodyPr>
          <a:lstStyle/>
          <a:p>
            <a:pPr algn="ctr">
              <a:spcBef>
                <a:spcPts val="800"/>
              </a:spcBef>
            </a:pPr>
            <a:r>
              <a:rPr lang="en-US" sz="1200" b="1" dirty="0">
                <a:solidFill>
                  <a:schemeClr val="bg1"/>
                </a:solidFill>
              </a:rPr>
              <a:t>28/28</a:t>
            </a:r>
          </a:p>
        </p:txBody>
      </p:sp>
      <p:sp>
        <p:nvSpPr>
          <p:cNvPr id="36" name="TextBox 35">
            <a:extLst>
              <a:ext uri="{FF2B5EF4-FFF2-40B4-BE49-F238E27FC236}">
                <a16:creationId xmlns:a16="http://schemas.microsoft.com/office/drawing/2014/main" id="{636A4F48-DC01-4A5E-864D-47C30A48E5A4}"/>
              </a:ext>
            </a:extLst>
          </p:cNvPr>
          <p:cNvSpPr txBox="1"/>
          <p:nvPr/>
        </p:nvSpPr>
        <p:spPr>
          <a:xfrm>
            <a:off x="9211926" y="4898917"/>
            <a:ext cx="219456" cy="369332"/>
          </a:xfrm>
          <a:prstGeom prst="rect">
            <a:avLst/>
          </a:prstGeom>
          <a:noFill/>
        </p:spPr>
        <p:txBody>
          <a:bodyPr wrap="square" lIns="0" tIns="0" rIns="0" bIns="0" rtlCol="0">
            <a:spAutoFit/>
          </a:bodyPr>
          <a:lstStyle/>
          <a:p>
            <a:pPr algn="ctr">
              <a:spcBef>
                <a:spcPts val="800"/>
              </a:spcBef>
            </a:pPr>
            <a:r>
              <a:rPr lang="en-US" sz="1200" b="1" dirty="0">
                <a:solidFill>
                  <a:schemeClr val="bg1"/>
                </a:solidFill>
              </a:rPr>
              <a:t>31/35</a:t>
            </a:r>
          </a:p>
        </p:txBody>
      </p:sp>
      <p:sp>
        <p:nvSpPr>
          <p:cNvPr id="37" name="TextBox 36">
            <a:extLst>
              <a:ext uri="{FF2B5EF4-FFF2-40B4-BE49-F238E27FC236}">
                <a16:creationId xmlns:a16="http://schemas.microsoft.com/office/drawing/2014/main" id="{C1F9D5D9-9B27-45A4-A1AB-65EDD868C63D}"/>
              </a:ext>
            </a:extLst>
          </p:cNvPr>
          <p:cNvSpPr txBox="1"/>
          <p:nvPr/>
        </p:nvSpPr>
        <p:spPr>
          <a:xfrm>
            <a:off x="9622536" y="4898917"/>
            <a:ext cx="219456" cy="369332"/>
          </a:xfrm>
          <a:prstGeom prst="rect">
            <a:avLst/>
          </a:prstGeom>
          <a:noFill/>
        </p:spPr>
        <p:txBody>
          <a:bodyPr wrap="square" lIns="0" tIns="0" rIns="0" bIns="0" rtlCol="0">
            <a:spAutoFit/>
          </a:bodyPr>
          <a:lstStyle/>
          <a:p>
            <a:pPr algn="ctr">
              <a:spcBef>
                <a:spcPts val="800"/>
              </a:spcBef>
            </a:pPr>
            <a:r>
              <a:rPr lang="en-US" sz="1200" b="1" dirty="0">
                <a:solidFill>
                  <a:schemeClr val="bg1"/>
                </a:solidFill>
              </a:rPr>
              <a:t>29/30</a:t>
            </a:r>
          </a:p>
        </p:txBody>
      </p:sp>
      <p:sp>
        <p:nvSpPr>
          <p:cNvPr id="38" name="TextBox 37">
            <a:extLst>
              <a:ext uri="{FF2B5EF4-FFF2-40B4-BE49-F238E27FC236}">
                <a16:creationId xmlns:a16="http://schemas.microsoft.com/office/drawing/2014/main" id="{02124B51-45AA-41C5-BABA-8EE71EFFD5F5}"/>
              </a:ext>
            </a:extLst>
          </p:cNvPr>
          <p:cNvSpPr txBox="1"/>
          <p:nvPr/>
        </p:nvSpPr>
        <p:spPr>
          <a:xfrm>
            <a:off x="10623585" y="4898917"/>
            <a:ext cx="304800" cy="369332"/>
          </a:xfrm>
          <a:prstGeom prst="rect">
            <a:avLst/>
          </a:prstGeom>
          <a:noFill/>
        </p:spPr>
        <p:txBody>
          <a:bodyPr wrap="square" lIns="0" tIns="0" rIns="0" bIns="0" rtlCol="0">
            <a:spAutoFit/>
          </a:bodyPr>
          <a:lstStyle/>
          <a:p>
            <a:pPr algn="ctr">
              <a:spcBef>
                <a:spcPts val="800"/>
              </a:spcBef>
            </a:pPr>
            <a:r>
              <a:rPr lang="en-US" sz="1200" b="1" dirty="0">
                <a:solidFill>
                  <a:schemeClr val="bg1"/>
                </a:solidFill>
              </a:rPr>
              <a:t>313/334</a:t>
            </a:r>
          </a:p>
        </p:txBody>
      </p:sp>
      <p:sp>
        <p:nvSpPr>
          <p:cNvPr id="39" name="TextBox 38">
            <a:extLst>
              <a:ext uri="{FF2B5EF4-FFF2-40B4-BE49-F238E27FC236}">
                <a16:creationId xmlns:a16="http://schemas.microsoft.com/office/drawing/2014/main" id="{03E4C10B-5BD3-4605-8D19-85ED197DC2CB}"/>
              </a:ext>
            </a:extLst>
          </p:cNvPr>
          <p:cNvSpPr txBox="1"/>
          <p:nvPr/>
        </p:nvSpPr>
        <p:spPr>
          <a:xfrm>
            <a:off x="11032017" y="4898917"/>
            <a:ext cx="304800" cy="369332"/>
          </a:xfrm>
          <a:prstGeom prst="rect">
            <a:avLst/>
          </a:prstGeom>
          <a:noFill/>
        </p:spPr>
        <p:txBody>
          <a:bodyPr wrap="square" lIns="0" tIns="0" rIns="0" bIns="0" rtlCol="0">
            <a:spAutoFit/>
          </a:bodyPr>
          <a:lstStyle/>
          <a:p>
            <a:pPr algn="ctr">
              <a:spcBef>
                <a:spcPts val="800"/>
              </a:spcBef>
            </a:pPr>
            <a:r>
              <a:rPr lang="en-US" sz="1200" b="1" dirty="0">
                <a:solidFill>
                  <a:schemeClr val="bg1"/>
                </a:solidFill>
              </a:rPr>
              <a:t>317/342</a:t>
            </a:r>
          </a:p>
        </p:txBody>
      </p:sp>
      <p:sp>
        <p:nvSpPr>
          <p:cNvPr id="40" name="TextBox 39">
            <a:extLst>
              <a:ext uri="{FF2B5EF4-FFF2-40B4-BE49-F238E27FC236}">
                <a16:creationId xmlns:a16="http://schemas.microsoft.com/office/drawing/2014/main" id="{47609D88-30B5-437B-8822-32C8DBE52C23}"/>
              </a:ext>
            </a:extLst>
          </p:cNvPr>
          <p:cNvSpPr txBox="1"/>
          <p:nvPr/>
        </p:nvSpPr>
        <p:spPr>
          <a:xfrm>
            <a:off x="1514055" y="4905348"/>
            <a:ext cx="304800" cy="369332"/>
          </a:xfrm>
          <a:prstGeom prst="rect">
            <a:avLst/>
          </a:prstGeom>
          <a:noFill/>
        </p:spPr>
        <p:txBody>
          <a:bodyPr wrap="square" lIns="0" tIns="0" rIns="0" bIns="0" rtlCol="0">
            <a:spAutoFit/>
          </a:bodyPr>
          <a:lstStyle/>
          <a:p>
            <a:pPr algn="ctr">
              <a:spcBef>
                <a:spcPts val="800"/>
              </a:spcBef>
            </a:pPr>
            <a:r>
              <a:rPr lang="en-US" sz="1200" b="1" dirty="0">
                <a:solidFill>
                  <a:srgbClr val="071D49"/>
                </a:solidFill>
              </a:rPr>
              <a:t>n/</a:t>
            </a:r>
            <a:br>
              <a:rPr lang="en-US" sz="1200" b="1" dirty="0">
                <a:solidFill>
                  <a:srgbClr val="071D49"/>
                </a:solidFill>
              </a:rPr>
            </a:br>
            <a:r>
              <a:rPr lang="en-US" sz="1200" b="1" dirty="0">
                <a:solidFill>
                  <a:srgbClr val="071D49"/>
                </a:solidFill>
              </a:rPr>
              <a:t>N</a:t>
            </a:r>
          </a:p>
        </p:txBody>
      </p:sp>
    </p:spTree>
    <p:extLst>
      <p:ext uri="{BB962C8B-B14F-4D97-AF65-F5344CB8AC3E}">
        <p14:creationId xmlns:p14="http://schemas.microsoft.com/office/powerpoint/2010/main" val="3997977221"/>
      </p:ext>
    </p:extLst>
  </p:cSld>
  <p:clrMapOvr>
    <a:masterClrMapping/>
  </p:clrMapOvr>
</p:sld>
</file>

<file path=ppt/theme/theme1.xml><?xml version="1.0" encoding="utf-8"?>
<a:theme xmlns:a="http://schemas.openxmlformats.org/drawingml/2006/main" name="ViiV Global Template 2015 With Logo">
  <a:themeElements>
    <a:clrScheme name="ViiV Corporate 2019">
      <a:dk1>
        <a:srgbClr val="000000"/>
      </a:dk1>
      <a:lt1>
        <a:srgbClr val="FFFFFF"/>
      </a:lt1>
      <a:dk2>
        <a:srgbClr val="44546A"/>
      </a:dk2>
      <a:lt2>
        <a:srgbClr val="E7E6E6"/>
      </a:lt2>
      <a:accent1>
        <a:srgbClr val="E30046"/>
      </a:accent1>
      <a:accent2>
        <a:srgbClr val="071D49"/>
      </a:accent2>
      <a:accent3>
        <a:srgbClr val="702082"/>
      </a:accent3>
      <a:accent4>
        <a:srgbClr val="5BC2E7"/>
      </a:accent4>
      <a:accent5>
        <a:srgbClr val="D0D3D3"/>
      </a:accent5>
      <a:accent6>
        <a:srgbClr val="FFFFFF"/>
      </a:accent6>
      <a:hlink>
        <a:srgbClr val="0563C1"/>
      </a:hlink>
      <a:folHlink>
        <a:srgbClr val="954F72"/>
      </a:folHlink>
    </a:clrScheme>
    <a:fontScheme name="ViiV 2019 NEW Corporate">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spcBef>
            <a:spcPts val="800"/>
          </a:spcBef>
          <a:defRPr sz="2000" dirty="0">
            <a:solidFill>
              <a:schemeClr val="accent2"/>
            </a:solidFill>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ViiV Color Theme">
    <a:dk1>
      <a:srgbClr val="000000"/>
    </a:dk1>
    <a:lt1>
      <a:srgbClr val="FFFFFF"/>
    </a:lt1>
    <a:dk2>
      <a:srgbClr val="A30234"/>
    </a:dk2>
    <a:lt2>
      <a:srgbClr val="808080"/>
    </a:lt2>
    <a:accent1>
      <a:srgbClr val="002F5F"/>
    </a:accent1>
    <a:accent2>
      <a:srgbClr val="FF6600"/>
    </a:accent2>
    <a:accent3>
      <a:srgbClr val="00B050"/>
    </a:accent3>
    <a:accent4>
      <a:srgbClr val="FFCC00"/>
    </a:accent4>
    <a:accent5>
      <a:srgbClr val="0098DB"/>
    </a:accent5>
    <a:accent6>
      <a:srgbClr val="A50021"/>
    </a:accent6>
    <a:hlink>
      <a:srgbClr val="0000FF"/>
    </a:hlink>
    <a:folHlink>
      <a:srgbClr val="7030A0"/>
    </a:folHlink>
  </a:clrScheme>
  <a:fontScheme name="ViiV Corporate Font 201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ViiV Color Theme">
    <a:dk1>
      <a:srgbClr val="000000"/>
    </a:dk1>
    <a:lt1>
      <a:srgbClr val="FFFFFF"/>
    </a:lt1>
    <a:dk2>
      <a:srgbClr val="A30234"/>
    </a:dk2>
    <a:lt2>
      <a:srgbClr val="808080"/>
    </a:lt2>
    <a:accent1>
      <a:srgbClr val="002F5F"/>
    </a:accent1>
    <a:accent2>
      <a:srgbClr val="FF6600"/>
    </a:accent2>
    <a:accent3>
      <a:srgbClr val="00B050"/>
    </a:accent3>
    <a:accent4>
      <a:srgbClr val="FFCC00"/>
    </a:accent4>
    <a:accent5>
      <a:srgbClr val="0098DB"/>
    </a:accent5>
    <a:accent6>
      <a:srgbClr val="A50021"/>
    </a:accent6>
    <a:hlink>
      <a:srgbClr val="0000FF"/>
    </a:hlink>
    <a:folHlink>
      <a:srgbClr val="7030A0"/>
    </a:folHlink>
  </a:clrScheme>
  <a:fontScheme name="ViiV Corporate Font 201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ED38941FF64F42956826F1B443AF6B" ma:contentTypeVersion="12" ma:contentTypeDescription="Create a new document." ma:contentTypeScope="" ma:versionID="7429b74ce625252471d226241aff7da4">
  <xsd:schema xmlns:xsd="http://www.w3.org/2001/XMLSchema" xmlns:xs="http://www.w3.org/2001/XMLSchema" xmlns:p="http://schemas.microsoft.com/office/2006/metadata/properties" xmlns:ns3="937d4cc6-4c05-4287-9ab9-879a4c93ee0c" xmlns:ns4="6d2ba50e-3c48-4b60-94d6-e7eb7e4f231c" targetNamespace="http://schemas.microsoft.com/office/2006/metadata/properties" ma:root="true" ma:fieldsID="8f1059e8fc6ac36ada03a1577b96924a" ns3:_="" ns4:_="">
    <xsd:import namespace="937d4cc6-4c05-4287-9ab9-879a4c93ee0c"/>
    <xsd:import namespace="6d2ba50e-3c48-4b60-94d6-e7eb7e4f231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7d4cc6-4c05-4287-9ab9-879a4c93ee0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d2ba50e-3c48-4b60-94d6-e7eb7e4f231c"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7F424FF-10C6-4BA0-89A9-2F8B65E043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37d4cc6-4c05-4287-9ab9-879a4c93ee0c"/>
    <ds:schemaRef ds:uri="6d2ba50e-3c48-4b60-94d6-e7eb7e4f23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57332A9-C5F6-4936-8093-7A8E12B9CCBB}">
  <ds:schemaRefs>
    <ds:schemaRef ds:uri="http://schemas.microsoft.com/sharepoint/v3/contenttype/forms"/>
  </ds:schemaRefs>
</ds:datastoreItem>
</file>

<file path=customXml/itemProps3.xml><?xml version="1.0" encoding="utf-8"?>
<ds:datastoreItem xmlns:ds="http://schemas.openxmlformats.org/officeDocument/2006/customXml" ds:itemID="{97628C77-B10F-4A0C-ADCF-CD258D661A7D}">
  <ds:schemaRefs>
    <ds:schemaRef ds:uri="http://purl.org/dc/elements/1.1/"/>
    <ds:schemaRef ds:uri="http://schemas.openxmlformats.org/package/2006/metadata/core-properties"/>
    <ds:schemaRef ds:uri="http://www.w3.org/XML/1998/namespace"/>
    <ds:schemaRef ds:uri="http://purl.org/dc/terms/"/>
    <ds:schemaRef ds:uri="http://schemas.microsoft.com/office/2006/metadata/properties"/>
    <ds:schemaRef ds:uri="http://schemas.microsoft.com/office/2006/documentManagement/types"/>
    <ds:schemaRef ds:uri="937d4cc6-4c05-4287-9ab9-879a4c93ee0c"/>
    <ds:schemaRef ds:uri="http://schemas.microsoft.com/office/infopath/2007/PartnerControls"/>
    <ds:schemaRef ds:uri="6d2ba50e-3c48-4b60-94d6-e7eb7e4f231c"/>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11367</TotalTime>
  <Words>2831</Words>
  <Application>Microsoft Office PowerPoint</Application>
  <PresentationFormat>Widescreen</PresentationFormat>
  <Paragraphs>510</Paragraphs>
  <Slides>18</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Arial Narrow</vt:lpstr>
      <vt:lpstr>Calibri</vt:lpstr>
      <vt:lpstr>Century Gothic</vt:lpstr>
      <vt:lpstr>Helvetica</vt:lpstr>
      <vt:lpstr>Raleway</vt:lpstr>
      <vt:lpstr>ViiV Global Template 2015 With Logo</vt:lpstr>
      <vt:lpstr>Switching to dolutegravir/lamivudine (DTG/3TC) Fixed-Dose Combination (FDC) Is Non-inferior to Continuing TAF-Based Regimens Through 48 Weeks: Subgroup Analyses From the TANGO Study</vt:lpstr>
      <vt:lpstr>Background</vt:lpstr>
      <vt:lpstr>TANGO Phase III Study Design</vt:lpstr>
      <vt:lpstr>Demographics: ITT-E Population</vt:lpstr>
      <vt:lpstr>Baseline Characteristics: ITT-E Population</vt:lpstr>
      <vt:lpstr>DTG/3TC Is Non-inferior to TAF-Based Regimens at Week 48</vt:lpstr>
      <vt:lpstr>DTG/3TC Is Non-inferior to TAF-Based Regimens at Week 48</vt:lpstr>
      <vt:lpstr>HIV-1 RNA &lt;50 c/mL Was Comparable Across Age and Race Subgroups at Week 48</vt:lpstr>
      <vt:lpstr>HIV-1 RNA &lt;50 c/mL Was Comparable Across Sex, Third Agent Class, and CD4+ Cell Count Subgroups at Week 48</vt:lpstr>
      <vt:lpstr>No Confirmed Virologic Withdrawals or Resistance With DTG/3TC Through Week 48</vt:lpstr>
      <vt:lpstr>Adverse Events: Week 48 Analysis</vt:lpstr>
      <vt:lpstr>Frequency of All Adverse Events by Subgroup: Week 48 Analysis</vt:lpstr>
      <vt:lpstr>Frequency of All Adverse Events by Subgroup: Week 48 Analysis</vt:lpstr>
      <vt:lpstr>Small Changes From Baseline in Renal and Bone Biomarkers  at Week 48</vt:lpstr>
      <vt:lpstr>Change From Baseline in Serum Lipids at Week 48</vt:lpstr>
      <vt:lpstr>Improvements in Insulin Resistance by HOMA-IR in the DTG/3TC Group at Week 48</vt:lpstr>
      <vt:lpstr>Conclusions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ViiV Slide Template</dc:title>
  <dc:creator>ViiV Healthcare and MedThink SciCom</dc:creator>
  <cp:lastModifiedBy>Charlotte Kelly</cp:lastModifiedBy>
  <cp:revision>779</cp:revision>
  <cp:lastPrinted>2013-05-07T17:42:22Z</cp:lastPrinted>
  <dcterms:created xsi:type="dcterms:W3CDTF">2013-03-06T21:22:39Z</dcterms:created>
  <dcterms:modified xsi:type="dcterms:W3CDTF">2019-11-19T09:10:15Z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0x010100E8ED38941FF64F42956826F1B443AF6B</vt:lpwstr>
  </property>
</Properties>
</file>